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17"/>
  </p:notesMasterIdLst>
  <p:sldIdLst>
    <p:sldId id="270" r:id="rId2"/>
    <p:sldId id="256" r:id="rId3"/>
    <p:sldId id="257" r:id="rId4"/>
    <p:sldId id="258" r:id="rId5"/>
    <p:sldId id="259" r:id="rId6"/>
    <p:sldId id="260" r:id="rId7"/>
    <p:sldId id="262" r:id="rId8"/>
    <p:sldId id="266" r:id="rId9"/>
    <p:sldId id="267" r:id="rId10"/>
    <p:sldId id="268" r:id="rId11"/>
    <p:sldId id="269" r:id="rId12"/>
    <p:sldId id="271" r:id="rId13"/>
    <p:sldId id="263" r:id="rId14"/>
    <p:sldId id="264" r:id="rId15"/>
    <p:sldId id="265" r:id="rId16"/>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3" d="100"/>
          <a:sy n="43" d="100"/>
        </p:scale>
        <p:origin x="85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24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20321" y="0"/>
            <a:ext cx="14677392" cy="8227457"/>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3230878" y="2245358"/>
            <a:ext cx="8178803" cy="1818640"/>
          </a:xfrm>
        </p:spPr>
        <p:txBody>
          <a:bodyPr anchor="b">
            <a:noAutofit/>
          </a:bodyPr>
          <a:lstStyle>
            <a:lvl1pPr algn="ctr">
              <a:defRPr sz="6480">
                <a:effectLst/>
              </a:defRPr>
            </a:lvl1pPr>
          </a:lstStyle>
          <a:p>
            <a:r>
              <a:rPr lang="en-US"/>
              <a:t>Click to edit Master title style</a:t>
            </a:r>
            <a:endParaRPr lang="en-US" dirty="0"/>
          </a:p>
        </p:txBody>
      </p:sp>
      <p:sp>
        <p:nvSpPr>
          <p:cNvPr id="3" name="Subtitle 2"/>
          <p:cNvSpPr>
            <a:spLocks noGrp="1"/>
          </p:cNvSpPr>
          <p:nvPr>
            <p:ph type="subTitle" idx="1"/>
          </p:nvPr>
        </p:nvSpPr>
        <p:spPr>
          <a:xfrm>
            <a:off x="3230878" y="4389117"/>
            <a:ext cx="8178803" cy="1584962"/>
          </a:xfrm>
        </p:spPr>
        <p:txBody>
          <a:bodyPr anchor="t">
            <a:normAutofit/>
          </a:bodyPr>
          <a:lstStyle>
            <a:lvl1pPr marL="0" indent="0" algn="ct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9579879" y="6045196"/>
            <a:ext cx="1076960" cy="335280"/>
          </a:xfrm>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a:xfrm>
            <a:off x="3230877" y="6045196"/>
            <a:ext cx="6257562" cy="335280"/>
          </a:xfrm>
        </p:spPr>
        <p:txBody>
          <a:bodyPr/>
          <a:lstStyle/>
          <a:p>
            <a:endParaRPr lang="en-US" dirty="0"/>
          </a:p>
        </p:txBody>
      </p:sp>
      <p:sp>
        <p:nvSpPr>
          <p:cNvPr id="6" name="Slide Number Placeholder 5"/>
          <p:cNvSpPr>
            <a:spLocks noGrp="1"/>
          </p:cNvSpPr>
          <p:nvPr>
            <p:ph type="sldNum" sz="quarter" idx="12"/>
          </p:nvPr>
        </p:nvSpPr>
        <p:spPr>
          <a:xfrm>
            <a:off x="10748281" y="6045196"/>
            <a:ext cx="661400" cy="33528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3230879" y="4226557"/>
            <a:ext cx="8178802"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031272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81" y="5778498"/>
            <a:ext cx="11531599"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49713" y="1249679"/>
            <a:ext cx="12127166" cy="4003043"/>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81" y="6458584"/>
            <a:ext cx="11531599"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362518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64642" y="1178558"/>
            <a:ext cx="11511278" cy="3545842"/>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64642" y="5212080"/>
            <a:ext cx="11511278"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8850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8448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009775" y="4023360"/>
            <a:ext cx="10607042" cy="701040"/>
          </a:xfrm>
        </p:spPr>
        <p:txBody>
          <a:bodyPr anchor="ctr">
            <a:normAutofit/>
          </a:bodyPr>
          <a:lstStyle>
            <a:lvl1pPr marL="0" indent="0" algn="r">
              <a:buFontTx/>
              <a:buNone/>
              <a:defRPr sz="240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554481" y="5212080"/>
            <a:ext cx="11531599" cy="18389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5" name="TextBox 14"/>
          <p:cNvSpPr txBox="1"/>
          <p:nvPr/>
        </p:nvSpPr>
        <p:spPr>
          <a:xfrm>
            <a:off x="12720320" y="3393444"/>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19" name="Straight Connector 18"/>
          <p:cNvCxnSpPr/>
          <p:nvPr/>
        </p:nvCxnSpPr>
        <p:spPr>
          <a:xfrm>
            <a:off x="1675403" y="496823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41144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54482" y="3970297"/>
            <a:ext cx="11531602" cy="1762560"/>
          </a:xfrm>
        </p:spPr>
        <p:txBody>
          <a:bodyPr anchor="b">
            <a:normAutofit/>
          </a:bodyPr>
          <a:lstStyle>
            <a:lvl1pPr algn="l">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554481" y="5732857"/>
            <a:ext cx="11531602" cy="1032480"/>
          </a:xfrm>
        </p:spPr>
        <p:txBody>
          <a:bodyPr anchor="t">
            <a:normAutofit/>
          </a:bodyPr>
          <a:lstStyle>
            <a:lvl1pPr marL="0" indent="0" algn="l">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45042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735455" y="1178558"/>
            <a:ext cx="11155678" cy="2692402"/>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554481" y="4367174"/>
            <a:ext cx="11531602" cy="1064362"/>
          </a:xfrm>
        </p:spPr>
        <p:txBody>
          <a:bodyPr anchor="b">
            <a:normAutofit/>
          </a:bodyPr>
          <a:lstStyle>
            <a:lvl1pPr marL="0" indent="0" algn="l">
              <a:spcBef>
                <a:spcPts val="0"/>
              </a:spcBef>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1" y="5435600"/>
            <a:ext cx="11531602" cy="161544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1034416" y="1055953"/>
            <a:ext cx="731520" cy="701731"/>
          </a:xfrm>
          <a:prstGeom prst="rect">
            <a:avLst/>
          </a:prstGeom>
        </p:spPr>
        <p:txBody>
          <a:bodyPr vert="horz" lIns="109728" tIns="54864" rIns="109728" bIns="54864" rtlCol="0" anchor="ctr">
            <a:noAutofit/>
          </a:bodyPr>
          <a:lstStyle/>
          <a:p>
            <a:pPr lvl="0"/>
            <a:r>
              <a:rPr lang="en-US" sz="9600" dirty="0">
                <a:solidFill>
                  <a:schemeClr val="tx1"/>
                </a:solidFill>
                <a:effectLst/>
              </a:rPr>
              <a:t>“</a:t>
            </a:r>
          </a:p>
        </p:txBody>
      </p:sp>
      <p:sp>
        <p:nvSpPr>
          <p:cNvPr id="13" name="TextBox 12"/>
          <p:cNvSpPr txBox="1"/>
          <p:nvPr/>
        </p:nvSpPr>
        <p:spPr>
          <a:xfrm>
            <a:off x="12720320" y="3119113"/>
            <a:ext cx="731520" cy="701731"/>
          </a:xfrm>
          <a:prstGeom prst="rect">
            <a:avLst/>
          </a:prstGeom>
        </p:spPr>
        <p:txBody>
          <a:bodyPr vert="horz" lIns="109728" tIns="54864" rIns="109728" bIns="54864" rtlCol="0" anchor="ctr">
            <a:noAutofit/>
          </a:bodyPr>
          <a:lstStyle/>
          <a:p>
            <a:pPr lvl="0" algn="r"/>
            <a:r>
              <a:rPr lang="en-US" sz="9600" dirty="0">
                <a:solidFill>
                  <a:schemeClr val="tx1"/>
                </a:solidFill>
                <a:effectLst/>
              </a:rPr>
              <a:t>”</a:t>
            </a:r>
          </a:p>
        </p:txBody>
      </p:sp>
      <p:cxnSp>
        <p:nvCxnSpPr>
          <p:cNvPr id="26" name="Straight Connector 25"/>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11113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54481" y="1178558"/>
            <a:ext cx="11531599" cy="2692402"/>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554481" y="4356201"/>
            <a:ext cx="11531602" cy="1009498"/>
          </a:xfrm>
        </p:spPr>
        <p:txBody>
          <a:bodyPr anchor="b">
            <a:normAutofit/>
          </a:bodyPr>
          <a:lstStyle>
            <a:lvl1pPr marL="0" indent="0" algn="l">
              <a:spcBef>
                <a:spcPts val="0"/>
              </a:spcBef>
              <a:buNone/>
              <a:defRPr sz="33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554480" y="5364480"/>
            <a:ext cx="11531604" cy="16865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675403" y="4114800"/>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06294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56640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799228" y="1178558"/>
            <a:ext cx="2269074" cy="58724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554478" y="1178558"/>
            <a:ext cx="8919630" cy="587248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0636668" y="1188720"/>
            <a:ext cx="0" cy="585216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145902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892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76349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18083" y="2103127"/>
            <a:ext cx="9790426" cy="2187017"/>
          </a:xfrm>
        </p:spPr>
        <p:txBody>
          <a:bodyPr anchor="b">
            <a:normAutofit/>
          </a:bodyPr>
          <a:lstStyle>
            <a:lvl1pPr algn="ctr">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2418080" y="4615262"/>
            <a:ext cx="9790428" cy="1145456"/>
          </a:xfrm>
        </p:spPr>
        <p:txBody>
          <a:bodyPr anchor="t">
            <a:normAutofit/>
          </a:bodyPr>
          <a:lstStyle>
            <a:lvl1pPr marL="0" indent="0" algn="ctr">
              <a:buNone/>
              <a:defRPr sz="288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415268" y="4452702"/>
            <a:ext cx="9796056"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99243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58138"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17613" y="3072384"/>
            <a:ext cx="5661965" cy="397215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3475579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554480"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554480"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16804" y="3190240"/>
            <a:ext cx="5661965" cy="691514"/>
          </a:xfrm>
        </p:spPr>
        <p:txBody>
          <a:bodyPr anchor="b">
            <a:noAutofit/>
          </a:bodyPr>
          <a:lstStyle>
            <a:lvl1pPr marL="0" indent="0">
              <a:spcBef>
                <a:spcPts val="806"/>
              </a:spcBef>
              <a:spcAft>
                <a:spcPts val="720"/>
              </a:spcAft>
              <a:buNone/>
              <a:defRPr sz="3360" b="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16804" y="3891915"/>
            <a:ext cx="5661965" cy="3159126"/>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87964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675403" y="2905759"/>
            <a:ext cx="1128875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18720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144976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2574" y="1666241"/>
            <a:ext cx="4462146"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502402" y="1178558"/>
            <a:ext cx="6563359" cy="5872482"/>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52574" y="3637278"/>
            <a:ext cx="4462146" cy="2926085"/>
          </a:xfrm>
        </p:spPr>
        <p:txBody>
          <a:bodyPr anchor="t">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675403" y="3495040"/>
            <a:ext cx="42173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63035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54479" y="2260598"/>
            <a:ext cx="7490179" cy="1645920"/>
          </a:xfrm>
        </p:spPr>
        <p:txBody>
          <a:bodyPr anchor="b">
            <a:normAutofit/>
          </a:bodyPr>
          <a:lstStyle>
            <a:lvl1pPr algn="ctr">
              <a:defRPr sz="336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9713798" y="1249680"/>
            <a:ext cx="3676016" cy="573024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554479" y="3906518"/>
            <a:ext cx="7490179" cy="2194560"/>
          </a:xfrm>
        </p:spPr>
        <p:txBody>
          <a:bodyPr anchor="t">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8421146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8883" y="0"/>
            <a:ext cx="14675954" cy="8227457"/>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554483" y="1178559"/>
            <a:ext cx="11521435" cy="156464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554481" y="3068319"/>
            <a:ext cx="11521435" cy="3982723"/>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413001" y="7162800"/>
            <a:ext cx="1920240"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smtClean="0"/>
              <a:pPr/>
              <a:t>5/1/2024</a:t>
            </a:fld>
            <a:endParaRPr lang="en-US" dirty="0"/>
          </a:p>
        </p:txBody>
      </p:sp>
      <p:sp>
        <p:nvSpPr>
          <p:cNvPr id="5" name="Footer Placeholder 4"/>
          <p:cNvSpPr>
            <a:spLocks noGrp="1"/>
          </p:cNvSpPr>
          <p:nvPr>
            <p:ph type="ftr" sz="quarter" idx="3"/>
          </p:nvPr>
        </p:nvSpPr>
        <p:spPr>
          <a:xfrm>
            <a:off x="1554481" y="7162800"/>
            <a:ext cx="8767080" cy="33528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2424682" y="7162800"/>
            <a:ext cx="651236" cy="33528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5562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Lst>
  <p:hf sldNum="0" hdr="0" ftr="0" dt="0"/>
  <p:txStyles>
    <p:titleStyle>
      <a:lvl1pPr algn="ctr" defTabSz="548640" rtl="0" eaLnBrk="1" latinLnBrk="0" hangingPunct="1">
        <a:spcBef>
          <a:spcPct val="0"/>
        </a:spcBef>
        <a:buNone/>
        <a:defRPr sz="528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buClr>
        <a:buSzPct val="115000"/>
        <a:buFont typeface="Arial"/>
        <a:buChar char="•"/>
        <a:defRPr sz="2880" kern="1200" cap="none">
          <a:solidFill>
            <a:schemeClr val="tx1">
              <a:lumMod val="85000"/>
              <a:lumOff val="15000"/>
            </a:schemeClr>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buClr>
        <a:buSzPct val="115000"/>
        <a:buFont typeface="Arial"/>
        <a:buChar char="•"/>
        <a:defRPr sz="2160" kern="1200" cap="none">
          <a:solidFill>
            <a:schemeClr val="tx1">
              <a:lumMod val="85000"/>
              <a:lumOff val="15000"/>
            </a:schemeClr>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buClr>
        <a:buSzPct val="115000"/>
        <a:buFont typeface="Arial"/>
        <a:buChar char="•"/>
        <a:defRPr sz="1920" kern="1200" cap="none">
          <a:solidFill>
            <a:schemeClr val="tx1">
              <a:lumMod val="85000"/>
              <a:lumOff val="15000"/>
            </a:schemeClr>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buClr>
        <a:buSzPct val="115000"/>
        <a:buFont typeface="Arial"/>
        <a:buChar char="•"/>
        <a:defRPr sz="1680" kern="1200" cap="none">
          <a:solidFill>
            <a:schemeClr val="tx1">
              <a:lumMod val="85000"/>
              <a:lumOff val="15000"/>
            </a:schemeClr>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BB2727-D44E-0C37-784F-7619EAC19093}"/>
              </a:ext>
            </a:extLst>
          </p:cNvPr>
          <p:cNvSpPr txBox="1"/>
          <p:nvPr/>
        </p:nvSpPr>
        <p:spPr>
          <a:xfrm>
            <a:off x="480647" y="710972"/>
            <a:ext cx="5067346" cy="2708434"/>
          </a:xfrm>
          <a:prstGeom prst="rect">
            <a:avLst/>
          </a:prstGeom>
          <a:noFill/>
        </p:spPr>
        <p:txBody>
          <a:bodyPr wrap="square" rtlCol="0">
            <a:spAutoFit/>
          </a:bodyPr>
          <a:lstStyle/>
          <a:p>
            <a:r>
              <a:rPr lang="en-US" sz="4000" b="1" i="1" dirty="0">
                <a:latin typeface="Playfair Display" panose="00000500000000000000" pitchFamily="2" charset="0"/>
              </a:rPr>
              <a:t>Team Name –</a:t>
            </a:r>
          </a:p>
          <a:p>
            <a:pPr algn="ctr"/>
            <a:r>
              <a:rPr lang="en-US" sz="4000" b="1" i="1" dirty="0">
                <a:latin typeface="Playfair Display" panose="00000500000000000000" pitchFamily="2" charset="0"/>
              </a:rPr>
              <a:t> Cookie Bytes</a:t>
            </a:r>
          </a:p>
          <a:p>
            <a:endParaRPr lang="en-US" sz="3000" b="1" i="1" dirty="0">
              <a:latin typeface="Playfair Display" panose="00000500000000000000" pitchFamily="2" charset="0"/>
            </a:endParaRPr>
          </a:p>
          <a:p>
            <a:pPr algn="ctr"/>
            <a:r>
              <a:rPr lang="en-US" sz="3000" b="1" i="1" dirty="0">
                <a:latin typeface="Playfair Display" panose="00000500000000000000" pitchFamily="2" charset="0"/>
              </a:rPr>
              <a:t>Theme –Algorithms and Data Structure  </a:t>
            </a:r>
          </a:p>
        </p:txBody>
      </p:sp>
      <p:sp>
        <p:nvSpPr>
          <p:cNvPr id="5" name="TextBox 4">
            <a:extLst>
              <a:ext uri="{FF2B5EF4-FFF2-40B4-BE49-F238E27FC236}">
                <a16:creationId xmlns:a16="http://schemas.microsoft.com/office/drawing/2014/main" id="{BB0B13EA-17E4-F045-A132-BFF7CAB890D1}"/>
              </a:ext>
            </a:extLst>
          </p:cNvPr>
          <p:cNvSpPr txBox="1"/>
          <p:nvPr/>
        </p:nvSpPr>
        <p:spPr>
          <a:xfrm>
            <a:off x="669071" y="4234075"/>
            <a:ext cx="5932449" cy="2246769"/>
          </a:xfrm>
          <a:prstGeom prst="rect">
            <a:avLst/>
          </a:prstGeom>
          <a:noFill/>
        </p:spPr>
        <p:txBody>
          <a:bodyPr wrap="square" rtlCol="0">
            <a:spAutoFit/>
          </a:bodyPr>
          <a:lstStyle/>
          <a:p>
            <a:r>
              <a:rPr lang="en-US" sz="3500" dirty="0">
                <a:latin typeface="Playfair Display" panose="00000500000000000000" pitchFamily="2" charset="0"/>
              </a:rPr>
              <a:t>Shashwat Goyal </a:t>
            </a:r>
          </a:p>
          <a:p>
            <a:r>
              <a:rPr lang="en-US" sz="3500" dirty="0">
                <a:latin typeface="Playfair Display" panose="00000500000000000000" pitchFamily="2" charset="0"/>
              </a:rPr>
              <a:t>Aman Patel </a:t>
            </a:r>
          </a:p>
          <a:p>
            <a:r>
              <a:rPr lang="en-US" sz="3500" dirty="0">
                <a:latin typeface="Playfair Display" panose="00000500000000000000" pitchFamily="2" charset="0"/>
              </a:rPr>
              <a:t>Manish Kumar Singh </a:t>
            </a:r>
          </a:p>
          <a:p>
            <a:r>
              <a:rPr lang="en-US" sz="3500" dirty="0">
                <a:latin typeface="Playfair Display" panose="00000500000000000000" pitchFamily="2" charset="0"/>
              </a:rPr>
              <a:t>Rajnikant Mishra </a:t>
            </a:r>
          </a:p>
        </p:txBody>
      </p:sp>
      <p:pic>
        <p:nvPicPr>
          <p:cNvPr id="11" name="Picture 10">
            <a:extLst>
              <a:ext uri="{FF2B5EF4-FFF2-40B4-BE49-F238E27FC236}">
                <a16:creationId xmlns:a16="http://schemas.microsoft.com/office/drawing/2014/main" id="{5DBDC615-7007-4367-1438-8D75EB260CFF}"/>
              </a:ext>
            </a:extLst>
          </p:cNvPr>
          <p:cNvPicPr>
            <a:picLocks noChangeAspect="1"/>
          </p:cNvPicPr>
          <p:nvPr/>
        </p:nvPicPr>
        <p:blipFill>
          <a:blip r:embed="rId2"/>
          <a:stretch>
            <a:fillRect/>
          </a:stretch>
        </p:blipFill>
        <p:spPr>
          <a:xfrm>
            <a:off x="5769246" y="988873"/>
            <a:ext cx="8861154" cy="6528426"/>
          </a:xfrm>
          <a:prstGeom prst="rect">
            <a:avLst/>
          </a:prstGeom>
        </p:spPr>
      </p:pic>
    </p:spTree>
    <p:extLst>
      <p:ext uri="{BB962C8B-B14F-4D97-AF65-F5344CB8AC3E}">
        <p14:creationId xmlns:p14="http://schemas.microsoft.com/office/powerpoint/2010/main" val="25805512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BB9EE9-6C6A-8766-03C5-A662B20EBBAD}"/>
              </a:ext>
            </a:extLst>
          </p:cNvPr>
          <p:cNvPicPr>
            <a:picLocks noChangeAspect="1"/>
          </p:cNvPicPr>
          <p:nvPr/>
        </p:nvPicPr>
        <p:blipFill>
          <a:blip r:embed="rId2"/>
          <a:stretch>
            <a:fillRect/>
          </a:stretch>
        </p:blipFill>
        <p:spPr>
          <a:xfrm>
            <a:off x="0" y="0"/>
            <a:ext cx="14630400" cy="8229599"/>
          </a:xfrm>
          <a:prstGeom prst="rect">
            <a:avLst/>
          </a:prstGeom>
        </p:spPr>
      </p:pic>
    </p:spTree>
    <p:extLst>
      <p:ext uri="{BB962C8B-B14F-4D97-AF65-F5344CB8AC3E}">
        <p14:creationId xmlns:p14="http://schemas.microsoft.com/office/powerpoint/2010/main" val="86945030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9D4CD5-9D7B-EE75-7CCB-6DE550194C72}"/>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42668673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8BA10-4D4F-C82B-0953-ADBC1CB49B30}"/>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1667805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5" name="Text 2"/>
          <p:cNvSpPr/>
          <p:nvPr/>
        </p:nvSpPr>
        <p:spPr>
          <a:xfrm>
            <a:off x="6319599" y="1537692"/>
            <a:ext cx="7477601" cy="2083118"/>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Conclusion: Toward a More Equitable and Efficient Justice System</a:t>
            </a:r>
            <a:endParaRPr lang="en-US" sz="4374" dirty="0"/>
          </a:p>
        </p:txBody>
      </p:sp>
      <p:sp>
        <p:nvSpPr>
          <p:cNvPr id="6" name="Text 3"/>
          <p:cNvSpPr/>
          <p:nvPr/>
        </p:nvSpPr>
        <p:spPr>
          <a:xfrm>
            <a:off x="6319599" y="3954066"/>
            <a:ext cx="7477601" cy="1066205"/>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By leveraging technology, we can transform India's justice system to be more equitable and efficient. Digitized records and streamlined processes will reduce case backlogs.</a:t>
            </a:r>
            <a:endParaRPr lang="en-US" sz="1750" dirty="0"/>
          </a:p>
        </p:txBody>
      </p:sp>
      <p:sp>
        <p:nvSpPr>
          <p:cNvPr id="7" name="Text 4"/>
          <p:cNvSpPr/>
          <p:nvPr/>
        </p:nvSpPr>
        <p:spPr>
          <a:xfrm>
            <a:off x="6319599" y="5270182"/>
            <a:ext cx="7477601" cy="1421606"/>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Predictive analytics can optimize scheduling, while improved communication and transparency will enhance access to justice for all. Together, these innovations can create a fairer, more accessible legal system.</a:t>
            </a:r>
            <a:endParaRPr lang="en-US" sz="1750" dirty="0"/>
          </a:p>
        </p:txBody>
      </p:sp>
      <p:pic>
        <p:nvPicPr>
          <p:cNvPr id="8" name="Picture 7">
            <a:extLst>
              <a:ext uri="{FF2B5EF4-FFF2-40B4-BE49-F238E27FC236}">
                <a16:creationId xmlns:a16="http://schemas.microsoft.com/office/drawing/2014/main" id="{FADD3BC3-23C0-8B2C-7754-3356023A8022}"/>
              </a:ext>
            </a:extLst>
          </p:cNvPr>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30314"/>
          </a:xfrm>
          <a:prstGeom prst="rect">
            <a:avLst/>
          </a:prstGeom>
          <a:solidFill>
            <a:srgbClr val="F3F3F7"/>
          </a:solidFill>
          <a:ln/>
        </p:spPr>
      </p:sp>
      <p:sp>
        <p:nvSpPr>
          <p:cNvPr id="4" name="Text 2"/>
          <p:cNvSpPr/>
          <p:nvPr/>
        </p:nvSpPr>
        <p:spPr>
          <a:xfrm>
            <a:off x="3161109" y="480893"/>
            <a:ext cx="8308062" cy="1093232"/>
          </a:xfrm>
          <a:prstGeom prst="rect">
            <a:avLst/>
          </a:prstGeom>
          <a:noFill/>
          <a:ln/>
        </p:spPr>
        <p:txBody>
          <a:bodyPr wrap="square" rtlCol="0" anchor="t"/>
          <a:lstStyle/>
          <a:p>
            <a:pPr marL="0" indent="0">
              <a:lnSpc>
                <a:spcPts val="4304"/>
              </a:lnSpc>
              <a:buNone/>
            </a:pPr>
            <a:r>
              <a:rPr lang="en-US" sz="3443" b="1" dirty="0">
                <a:solidFill>
                  <a:srgbClr val="101014"/>
                </a:solidFill>
                <a:latin typeface="Playfair Display" pitchFamily="34" charset="0"/>
                <a:ea typeface="Playfair Display" pitchFamily="34" charset="-122"/>
                <a:cs typeface="Playfair Display" pitchFamily="34" charset="-120"/>
              </a:rPr>
              <a:t>Conclusion: Toward a More Equitable and Efficient Justice System</a:t>
            </a:r>
            <a:endParaRPr lang="en-US" sz="3443" dirty="0"/>
          </a:p>
        </p:txBody>
      </p:sp>
      <p:pic>
        <p:nvPicPr>
          <p:cNvPr id="5" name="Image 0" descr="preencoded.png"/>
          <p:cNvPicPr>
            <a:picLocks noChangeAspect="1"/>
          </p:cNvPicPr>
          <p:nvPr/>
        </p:nvPicPr>
        <p:blipFill>
          <a:blip r:embed="rId3"/>
          <a:stretch>
            <a:fillRect/>
          </a:stretch>
        </p:blipFill>
        <p:spPr>
          <a:xfrm>
            <a:off x="4552593" y="1923931"/>
            <a:ext cx="1370767" cy="1287542"/>
          </a:xfrm>
          <a:prstGeom prst="rect">
            <a:avLst/>
          </a:prstGeom>
        </p:spPr>
      </p:pic>
      <p:sp>
        <p:nvSpPr>
          <p:cNvPr id="6" name="Text 3"/>
          <p:cNvSpPr/>
          <p:nvPr/>
        </p:nvSpPr>
        <p:spPr>
          <a:xfrm>
            <a:off x="5196007" y="2559606"/>
            <a:ext cx="83820" cy="349687"/>
          </a:xfrm>
          <a:prstGeom prst="rect">
            <a:avLst/>
          </a:prstGeom>
          <a:noFill/>
          <a:ln/>
        </p:spPr>
        <p:txBody>
          <a:bodyPr wrap="none" rtlCol="0" anchor="t"/>
          <a:lstStyle/>
          <a:p>
            <a:pPr marL="0" indent="0" algn="ctr">
              <a:lnSpc>
                <a:spcPts val="2754"/>
              </a:lnSpc>
              <a:buNone/>
            </a:pPr>
            <a:r>
              <a:rPr lang="en-US" sz="1722" b="1" dirty="0">
                <a:solidFill>
                  <a:srgbClr val="101014"/>
                </a:solidFill>
                <a:latin typeface="Playfair Display" pitchFamily="34" charset="0"/>
                <a:ea typeface="Playfair Display" pitchFamily="34" charset="-122"/>
                <a:cs typeface="Playfair Display" pitchFamily="34" charset="-120"/>
              </a:rPr>
              <a:t>1</a:t>
            </a:r>
            <a:endParaRPr lang="en-US" sz="1722" dirty="0"/>
          </a:p>
        </p:txBody>
      </p:sp>
      <p:sp>
        <p:nvSpPr>
          <p:cNvPr id="7" name="Text 4"/>
          <p:cNvSpPr/>
          <p:nvPr/>
        </p:nvSpPr>
        <p:spPr>
          <a:xfrm>
            <a:off x="6098262" y="2238732"/>
            <a:ext cx="2452568" cy="273248"/>
          </a:xfrm>
          <a:prstGeom prst="rect">
            <a:avLst/>
          </a:prstGeom>
          <a:noFill/>
          <a:ln/>
        </p:spPr>
        <p:txBody>
          <a:bodyPr wrap="none" rtlCol="0" anchor="t"/>
          <a:lstStyle/>
          <a:p>
            <a:pPr marL="0" indent="0" algn="l">
              <a:lnSpc>
                <a:spcPts val="2152"/>
              </a:lnSpc>
              <a:buNone/>
            </a:pPr>
            <a:r>
              <a:rPr lang="en-US" sz="1722" b="1" dirty="0">
                <a:solidFill>
                  <a:srgbClr val="101014"/>
                </a:solidFill>
                <a:latin typeface="Playfair Display" pitchFamily="34" charset="0"/>
                <a:ea typeface="Playfair Display" pitchFamily="34" charset="-122"/>
                <a:cs typeface="Playfair Display" pitchFamily="34" charset="-120"/>
              </a:rPr>
              <a:t>Enhanced Transparency</a:t>
            </a:r>
            <a:endParaRPr lang="en-US" sz="1722" dirty="0"/>
          </a:p>
        </p:txBody>
      </p:sp>
      <p:sp>
        <p:nvSpPr>
          <p:cNvPr id="8" name="Text 5"/>
          <p:cNvSpPr/>
          <p:nvPr/>
        </p:nvSpPr>
        <p:spPr>
          <a:xfrm>
            <a:off x="6098262" y="2616875"/>
            <a:ext cx="4203025" cy="279797"/>
          </a:xfrm>
          <a:prstGeom prst="rect">
            <a:avLst/>
          </a:prstGeom>
          <a:noFill/>
          <a:ln/>
        </p:spPr>
        <p:txBody>
          <a:bodyPr wrap="none" rtlCol="0" anchor="t"/>
          <a:lstStyle/>
          <a:p>
            <a:pPr marL="0" indent="0" algn="l">
              <a:lnSpc>
                <a:spcPts val="2204"/>
              </a:lnSpc>
              <a:buNone/>
            </a:pPr>
            <a:r>
              <a:rPr lang="en-US" sz="1377" dirty="0">
                <a:solidFill>
                  <a:srgbClr val="39393C"/>
                </a:solidFill>
                <a:latin typeface="Open Sans" pitchFamily="34" charset="0"/>
                <a:ea typeface="Open Sans" pitchFamily="34" charset="-122"/>
                <a:cs typeface="Open Sans" pitchFamily="34" charset="-120"/>
              </a:rPr>
              <a:t>Increased visibility into case status and proceedings</a:t>
            </a:r>
            <a:endParaRPr lang="en-US" sz="1377" dirty="0"/>
          </a:p>
        </p:txBody>
      </p:sp>
      <p:sp>
        <p:nvSpPr>
          <p:cNvPr id="9" name="Shape 6"/>
          <p:cNvSpPr/>
          <p:nvPr/>
        </p:nvSpPr>
        <p:spPr>
          <a:xfrm>
            <a:off x="5967055" y="3214717"/>
            <a:ext cx="5458420" cy="17443"/>
          </a:xfrm>
          <a:prstGeom prst="rect">
            <a:avLst/>
          </a:prstGeom>
          <a:solidFill>
            <a:srgbClr val="C9C9CE"/>
          </a:solidFill>
          <a:ln/>
        </p:spPr>
      </p:sp>
      <p:pic>
        <p:nvPicPr>
          <p:cNvPr id="10" name="Image 1" descr="preencoded.png"/>
          <p:cNvPicPr>
            <a:picLocks noChangeAspect="1"/>
          </p:cNvPicPr>
          <p:nvPr/>
        </p:nvPicPr>
        <p:blipFill>
          <a:blip r:embed="rId4"/>
          <a:stretch>
            <a:fillRect/>
          </a:stretch>
        </p:blipFill>
        <p:spPr>
          <a:xfrm>
            <a:off x="3867269" y="3255169"/>
            <a:ext cx="2741652" cy="1287542"/>
          </a:xfrm>
          <a:prstGeom prst="rect">
            <a:avLst/>
          </a:prstGeom>
        </p:spPr>
      </p:pic>
      <p:sp>
        <p:nvSpPr>
          <p:cNvPr id="11" name="Text 7"/>
          <p:cNvSpPr/>
          <p:nvPr/>
        </p:nvSpPr>
        <p:spPr>
          <a:xfrm>
            <a:off x="5180767" y="3724037"/>
            <a:ext cx="114419" cy="349687"/>
          </a:xfrm>
          <a:prstGeom prst="rect">
            <a:avLst/>
          </a:prstGeom>
          <a:noFill/>
          <a:ln/>
        </p:spPr>
        <p:txBody>
          <a:bodyPr wrap="none" rtlCol="0" anchor="t"/>
          <a:lstStyle/>
          <a:p>
            <a:pPr marL="0" indent="0" algn="ctr">
              <a:lnSpc>
                <a:spcPts val="2754"/>
              </a:lnSpc>
              <a:buNone/>
            </a:pPr>
            <a:r>
              <a:rPr lang="en-US" sz="1722" b="1" dirty="0">
                <a:solidFill>
                  <a:srgbClr val="101014"/>
                </a:solidFill>
                <a:latin typeface="Playfair Display" pitchFamily="34" charset="0"/>
                <a:ea typeface="Playfair Display" pitchFamily="34" charset="-122"/>
                <a:cs typeface="Playfair Display" pitchFamily="34" charset="-120"/>
              </a:rPr>
              <a:t>2</a:t>
            </a:r>
            <a:endParaRPr lang="en-US" sz="1722" dirty="0"/>
          </a:p>
        </p:txBody>
      </p:sp>
      <p:sp>
        <p:nvSpPr>
          <p:cNvPr id="12" name="Text 8"/>
          <p:cNvSpPr/>
          <p:nvPr/>
        </p:nvSpPr>
        <p:spPr>
          <a:xfrm>
            <a:off x="6783824" y="3430072"/>
            <a:ext cx="2290048" cy="273248"/>
          </a:xfrm>
          <a:prstGeom prst="rect">
            <a:avLst/>
          </a:prstGeom>
          <a:noFill/>
          <a:ln/>
        </p:spPr>
        <p:txBody>
          <a:bodyPr wrap="none" rtlCol="0" anchor="t"/>
          <a:lstStyle/>
          <a:p>
            <a:pPr marL="0" indent="0" algn="l">
              <a:lnSpc>
                <a:spcPts val="2152"/>
              </a:lnSpc>
              <a:buNone/>
            </a:pPr>
            <a:r>
              <a:rPr lang="en-US" sz="1722" b="1" dirty="0">
                <a:solidFill>
                  <a:srgbClr val="101014"/>
                </a:solidFill>
                <a:latin typeface="Playfair Display" pitchFamily="34" charset="0"/>
                <a:ea typeface="Playfair Display" pitchFamily="34" charset="-122"/>
                <a:cs typeface="Playfair Display" pitchFamily="34" charset="-120"/>
              </a:rPr>
              <a:t>Improved Accessibility</a:t>
            </a:r>
            <a:endParaRPr lang="en-US" sz="1722" dirty="0"/>
          </a:p>
        </p:txBody>
      </p:sp>
      <p:sp>
        <p:nvSpPr>
          <p:cNvPr id="13" name="Text 9"/>
          <p:cNvSpPr/>
          <p:nvPr/>
        </p:nvSpPr>
        <p:spPr>
          <a:xfrm>
            <a:off x="6783824" y="3808214"/>
            <a:ext cx="4510445" cy="559594"/>
          </a:xfrm>
          <a:prstGeom prst="rect">
            <a:avLst/>
          </a:prstGeom>
          <a:noFill/>
          <a:ln/>
        </p:spPr>
        <p:txBody>
          <a:bodyPr wrap="square" rtlCol="0" anchor="t"/>
          <a:lstStyle/>
          <a:p>
            <a:pPr marL="0" indent="0" algn="l">
              <a:lnSpc>
                <a:spcPts val="2204"/>
              </a:lnSpc>
              <a:buNone/>
            </a:pPr>
            <a:r>
              <a:rPr lang="en-US" sz="1377" dirty="0">
                <a:solidFill>
                  <a:srgbClr val="39393C"/>
                </a:solidFill>
                <a:latin typeface="Open Sans" pitchFamily="34" charset="0"/>
                <a:ea typeface="Open Sans" pitchFamily="34" charset="-122"/>
                <a:cs typeface="Open Sans" pitchFamily="34" charset="-120"/>
              </a:rPr>
              <a:t>Streamlined, user-friendly platforms for all stakeholders</a:t>
            </a:r>
            <a:endParaRPr lang="en-US" sz="1377" dirty="0"/>
          </a:p>
        </p:txBody>
      </p:sp>
      <p:sp>
        <p:nvSpPr>
          <p:cNvPr id="14" name="Shape 10"/>
          <p:cNvSpPr/>
          <p:nvPr/>
        </p:nvSpPr>
        <p:spPr>
          <a:xfrm>
            <a:off x="6652617" y="4545955"/>
            <a:ext cx="4772858" cy="17443"/>
          </a:xfrm>
          <a:prstGeom prst="rect">
            <a:avLst/>
          </a:prstGeom>
          <a:solidFill>
            <a:srgbClr val="C9C9CE"/>
          </a:solidFill>
          <a:ln/>
        </p:spPr>
      </p:sp>
      <p:pic>
        <p:nvPicPr>
          <p:cNvPr id="15" name="Image 2" descr="preencoded.png"/>
          <p:cNvPicPr>
            <a:picLocks noChangeAspect="1"/>
          </p:cNvPicPr>
          <p:nvPr/>
        </p:nvPicPr>
        <p:blipFill>
          <a:blip r:embed="rId5"/>
          <a:stretch>
            <a:fillRect/>
          </a:stretch>
        </p:blipFill>
        <p:spPr>
          <a:xfrm>
            <a:off x="3181826" y="4586407"/>
            <a:ext cx="4112419" cy="1287542"/>
          </a:xfrm>
          <a:prstGeom prst="rect">
            <a:avLst/>
          </a:prstGeom>
        </p:spPr>
      </p:pic>
      <p:sp>
        <p:nvSpPr>
          <p:cNvPr id="16" name="Text 11"/>
          <p:cNvSpPr/>
          <p:nvPr/>
        </p:nvSpPr>
        <p:spPr>
          <a:xfrm>
            <a:off x="5184577" y="5055275"/>
            <a:ext cx="106680" cy="349687"/>
          </a:xfrm>
          <a:prstGeom prst="rect">
            <a:avLst/>
          </a:prstGeom>
          <a:noFill/>
          <a:ln/>
        </p:spPr>
        <p:txBody>
          <a:bodyPr wrap="none" rtlCol="0" anchor="t"/>
          <a:lstStyle/>
          <a:p>
            <a:pPr marL="0" indent="0" algn="ctr">
              <a:lnSpc>
                <a:spcPts val="2754"/>
              </a:lnSpc>
              <a:buNone/>
            </a:pPr>
            <a:r>
              <a:rPr lang="en-US" sz="1722" b="1" dirty="0">
                <a:solidFill>
                  <a:srgbClr val="101014"/>
                </a:solidFill>
                <a:latin typeface="Playfair Display" pitchFamily="34" charset="0"/>
                <a:ea typeface="Playfair Display" pitchFamily="34" charset="-122"/>
                <a:cs typeface="Playfair Display" pitchFamily="34" charset="-120"/>
              </a:rPr>
              <a:t>3</a:t>
            </a:r>
            <a:endParaRPr lang="en-US" sz="1722" dirty="0"/>
          </a:p>
        </p:txBody>
      </p:sp>
      <p:sp>
        <p:nvSpPr>
          <p:cNvPr id="17" name="Text 12"/>
          <p:cNvSpPr/>
          <p:nvPr/>
        </p:nvSpPr>
        <p:spPr>
          <a:xfrm>
            <a:off x="7469148" y="4901208"/>
            <a:ext cx="2186345" cy="273248"/>
          </a:xfrm>
          <a:prstGeom prst="rect">
            <a:avLst/>
          </a:prstGeom>
          <a:noFill/>
          <a:ln/>
        </p:spPr>
        <p:txBody>
          <a:bodyPr wrap="none" rtlCol="0" anchor="t"/>
          <a:lstStyle/>
          <a:p>
            <a:pPr marL="0" indent="0" algn="l">
              <a:lnSpc>
                <a:spcPts val="2152"/>
              </a:lnSpc>
              <a:buNone/>
            </a:pPr>
            <a:r>
              <a:rPr lang="en-US" sz="1722" b="1" dirty="0">
                <a:solidFill>
                  <a:srgbClr val="101014"/>
                </a:solidFill>
                <a:latin typeface="Playfair Display" pitchFamily="34" charset="0"/>
                <a:ea typeface="Playfair Display" pitchFamily="34" charset="-122"/>
                <a:cs typeface="Playfair Display" pitchFamily="34" charset="-120"/>
              </a:rPr>
              <a:t>Reduced Delays</a:t>
            </a:r>
            <a:endParaRPr lang="en-US" sz="1722" dirty="0"/>
          </a:p>
        </p:txBody>
      </p:sp>
      <p:sp>
        <p:nvSpPr>
          <p:cNvPr id="18" name="Text 13"/>
          <p:cNvSpPr/>
          <p:nvPr/>
        </p:nvSpPr>
        <p:spPr>
          <a:xfrm>
            <a:off x="7469148" y="5279350"/>
            <a:ext cx="3472101" cy="279797"/>
          </a:xfrm>
          <a:prstGeom prst="rect">
            <a:avLst/>
          </a:prstGeom>
          <a:noFill/>
          <a:ln/>
        </p:spPr>
        <p:txBody>
          <a:bodyPr wrap="none" rtlCol="0" anchor="t"/>
          <a:lstStyle/>
          <a:p>
            <a:pPr marL="0" indent="0" algn="l">
              <a:lnSpc>
                <a:spcPts val="2204"/>
              </a:lnSpc>
              <a:buNone/>
            </a:pPr>
            <a:r>
              <a:rPr lang="en-US" sz="1377" dirty="0">
                <a:solidFill>
                  <a:srgbClr val="39393C"/>
                </a:solidFill>
                <a:latin typeface="Open Sans" pitchFamily="34" charset="0"/>
                <a:ea typeface="Open Sans" pitchFamily="34" charset="-122"/>
                <a:cs typeface="Open Sans" pitchFamily="34" charset="-120"/>
              </a:rPr>
              <a:t>Efficient scheduling and case management</a:t>
            </a:r>
            <a:endParaRPr lang="en-US" sz="1377" dirty="0"/>
          </a:p>
        </p:txBody>
      </p:sp>
      <p:sp>
        <p:nvSpPr>
          <p:cNvPr id="19" name="Text 14"/>
          <p:cNvSpPr/>
          <p:nvPr/>
        </p:nvSpPr>
        <p:spPr>
          <a:xfrm>
            <a:off x="3161109" y="6070640"/>
            <a:ext cx="8308062" cy="1678781"/>
          </a:xfrm>
          <a:prstGeom prst="rect">
            <a:avLst/>
          </a:prstGeom>
          <a:noFill/>
          <a:ln/>
        </p:spPr>
        <p:txBody>
          <a:bodyPr wrap="square" rtlCol="0" anchor="t"/>
          <a:lstStyle/>
          <a:p>
            <a:pPr marL="0" indent="0">
              <a:lnSpc>
                <a:spcPts val="2204"/>
              </a:lnSpc>
              <a:buNone/>
            </a:pPr>
            <a:r>
              <a:rPr lang="en-US" sz="1377" dirty="0">
                <a:solidFill>
                  <a:srgbClr val="39393C"/>
                </a:solidFill>
                <a:latin typeface="Open Sans" pitchFamily="34" charset="0"/>
                <a:ea typeface="Open Sans" pitchFamily="34" charset="-122"/>
                <a:cs typeface="Open Sans" pitchFamily="34" charset="-120"/>
              </a:rPr>
              <a:t>By leveraging technology-driven solutions, we can work toward a more equitable and efficient justice system for undertrial prisoners in India. Enhanced transparency, improved accessibility, and reduced delays will empower all stakeholders - from the courts to the incarcerated individuals - to navigate the legal process with greater ease and confidence. This holistic approach will help ensure that the fundamental rights and human dignity of undertrial prisoners are upheld, while also improving the overall effectiveness of the justice system.</a:t>
            </a:r>
            <a:endParaRPr lang="en-US" sz="1377" dirty="0"/>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676281"/>
            <a:ext cx="7477601" cy="3832860"/>
          </a:xfrm>
          <a:prstGeom prst="rect">
            <a:avLst/>
          </a:prstGeom>
          <a:noFill/>
          <a:ln/>
        </p:spPr>
        <p:txBody>
          <a:bodyPr wrap="square" rtlCol="0" anchor="t"/>
          <a:lstStyle/>
          <a:p>
            <a:pPr marL="0" indent="0">
              <a:lnSpc>
                <a:spcPts val="7545"/>
              </a:lnSpc>
              <a:buNone/>
            </a:pPr>
            <a:r>
              <a:rPr lang="en-US" sz="6036" b="1" dirty="0">
                <a:solidFill>
                  <a:srgbClr val="101014"/>
                </a:solidFill>
                <a:latin typeface="Playfair Display" pitchFamily="34" charset="0"/>
                <a:ea typeface="Playfair Display" pitchFamily="34" charset="-122"/>
                <a:cs typeface="Playfair Display" pitchFamily="34" charset="-120"/>
              </a:rPr>
              <a:t>Conclusion: Toward a More Equitable and Efficient Justice System</a:t>
            </a:r>
            <a:endParaRPr lang="en-US" sz="6036" dirty="0"/>
          </a:p>
        </p:txBody>
      </p:sp>
      <p:sp>
        <p:nvSpPr>
          <p:cNvPr id="6" name="Text 3"/>
          <p:cNvSpPr/>
          <p:nvPr/>
        </p:nvSpPr>
        <p:spPr>
          <a:xfrm>
            <a:off x="833199" y="5842397"/>
            <a:ext cx="7477601"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Leveraging technology to reduce undertrial prisoner backlog and ensure fair, timely justice.</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62430"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320879"/>
            <a:ext cx="7477601" cy="3832860"/>
          </a:xfrm>
          <a:prstGeom prst="rect">
            <a:avLst/>
          </a:prstGeom>
          <a:noFill/>
          <a:ln/>
        </p:spPr>
        <p:txBody>
          <a:bodyPr wrap="square" rtlCol="0" anchor="t"/>
          <a:lstStyle/>
          <a:p>
            <a:pPr marL="0" indent="0">
              <a:lnSpc>
                <a:spcPts val="7545"/>
              </a:lnSpc>
              <a:buNone/>
            </a:pPr>
            <a:r>
              <a:rPr lang="en-US" sz="4370" b="1" dirty="0">
                <a:solidFill>
                  <a:srgbClr val="101014"/>
                </a:solidFill>
                <a:latin typeface="Playfair Display" pitchFamily="34" charset="0"/>
                <a:ea typeface="Playfair Display" pitchFamily="34" charset="-122"/>
                <a:cs typeface="Playfair Display" pitchFamily="34" charset="-120"/>
              </a:rPr>
              <a:t>Problem Statement :-</a:t>
            </a:r>
          </a:p>
          <a:p>
            <a:pPr marL="0" indent="0">
              <a:lnSpc>
                <a:spcPts val="7545"/>
              </a:lnSpc>
              <a:buNone/>
            </a:pPr>
            <a:r>
              <a:rPr lang="en-US" sz="4000" b="1" dirty="0">
                <a:solidFill>
                  <a:srgbClr val="101014"/>
                </a:solidFill>
                <a:latin typeface="Playfair Display" pitchFamily="34" charset="0"/>
                <a:ea typeface="Playfair Display" pitchFamily="34" charset="-122"/>
                <a:cs typeface="Playfair Display" pitchFamily="34" charset="-120"/>
              </a:rPr>
              <a:t>Tech -Driven Solution for Undertrial Hearing  In India </a:t>
            </a:r>
            <a:endParaRPr lang="en-US" sz="4000" dirty="0"/>
          </a:p>
        </p:txBody>
      </p:sp>
      <p:sp>
        <p:nvSpPr>
          <p:cNvPr id="6" name="Text 3"/>
          <p:cNvSpPr/>
          <p:nvPr/>
        </p:nvSpPr>
        <p:spPr>
          <a:xfrm>
            <a:off x="833199" y="5486995"/>
            <a:ext cx="7477601" cy="1421606"/>
          </a:xfrm>
          <a:prstGeom prst="rect">
            <a:avLst/>
          </a:prstGeom>
          <a:noFill/>
          <a:ln/>
        </p:spPr>
        <p:txBody>
          <a:bodyPr wrap="square" rtlCol="0" anchor="t"/>
          <a:lstStyle/>
          <a:p>
            <a:pPr marL="0" indent="0">
              <a:lnSpc>
                <a:spcPts val="2799"/>
              </a:lnSpc>
              <a:buNone/>
            </a:pPr>
            <a:r>
              <a:rPr lang="en-US" sz="2400" dirty="0">
                <a:solidFill>
                  <a:srgbClr val="39393C"/>
                </a:solidFill>
                <a:latin typeface="Open Sans" pitchFamily="34" charset="0"/>
                <a:ea typeface="Open Sans" pitchFamily="34" charset="-122"/>
                <a:cs typeface="Open Sans" pitchFamily="34" charset="-120"/>
              </a:rPr>
              <a:t>India's justice system faces a critical challenge with a large backlog of undertrial cases, leading to overcrowded prisons and delayed justice. This section explores tech-driven solutions to streamline case management and ensure timely resolutions</a:t>
            </a:r>
            <a:r>
              <a:rPr lang="en-US" sz="1750" dirty="0">
                <a:solidFill>
                  <a:srgbClr val="39393C"/>
                </a:solidFill>
                <a:latin typeface="Open Sans" pitchFamily="34" charset="0"/>
                <a:ea typeface="Open Sans" pitchFamily="34" charset="-122"/>
                <a:cs typeface="Open Sans" pitchFamily="34" charset="-120"/>
              </a:rPr>
              <a:t>.</a:t>
            </a:r>
            <a:endParaRPr lang="en-US" sz="1750" dirty="0"/>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txBody>
          <a:bodyPr/>
          <a:lstStyle/>
          <a:p>
            <a:endParaRPr lang="en-US" dirty="0"/>
          </a:p>
        </p:txBody>
      </p:sp>
      <p:sp>
        <p:nvSpPr>
          <p:cNvPr id="4" name="Text 2"/>
          <p:cNvSpPr/>
          <p:nvPr/>
        </p:nvSpPr>
        <p:spPr>
          <a:xfrm>
            <a:off x="2230993" y="590550"/>
            <a:ext cx="10168414" cy="1337786"/>
          </a:xfrm>
          <a:prstGeom prst="rect">
            <a:avLst/>
          </a:prstGeom>
          <a:noFill/>
          <a:ln/>
        </p:spPr>
        <p:txBody>
          <a:bodyPr wrap="square" rtlCol="0" anchor="t"/>
          <a:lstStyle/>
          <a:p>
            <a:pPr marL="0" indent="0">
              <a:lnSpc>
                <a:spcPts val="5268"/>
              </a:lnSpc>
              <a:buNone/>
            </a:pPr>
            <a:r>
              <a:rPr lang="en-US" sz="4214" b="1" dirty="0">
                <a:solidFill>
                  <a:srgbClr val="101014"/>
                </a:solidFill>
                <a:latin typeface="Playfair Display" pitchFamily="34" charset="0"/>
                <a:ea typeface="Playfair Display" pitchFamily="34" charset="-122"/>
                <a:cs typeface="Playfair Display" pitchFamily="34" charset="-120"/>
              </a:rPr>
              <a:t>Leveraging Technology for Case Management</a:t>
            </a:r>
            <a:endParaRPr lang="en-US" sz="4214" dirty="0"/>
          </a:p>
        </p:txBody>
      </p:sp>
      <p:sp>
        <p:nvSpPr>
          <p:cNvPr id="5" name="Shape 3"/>
          <p:cNvSpPr/>
          <p:nvPr/>
        </p:nvSpPr>
        <p:spPr>
          <a:xfrm>
            <a:off x="2230993" y="2356366"/>
            <a:ext cx="4977289" cy="1233011"/>
          </a:xfrm>
          <a:prstGeom prst="roundRect">
            <a:avLst>
              <a:gd name="adj" fmla="val 10417"/>
            </a:avLst>
          </a:prstGeom>
          <a:solidFill>
            <a:srgbClr val="DEDEE9"/>
          </a:solidFill>
          <a:ln/>
        </p:spPr>
      </p:sp>
      <p:sp>
        <p:nvSpPr>
          <p:cNvPr id="6" name="Text 4"/>
          <p:cNvSpPr/>
          <p:nvPr/>
        </p:nvSpPr>
        <p:spPr>
          <a:xfrm>
            <a:off x="2444948" y="2570321"/>
            <a:ext cx="2675811" cy="334328"/>
          </a:xfrm>
          <a:prstGeom prst="rect">
            <a:avLst/>
          </a:prstGeom>
          <a:noFill/>
          <a:ln/>
        </p:spPr>
        <p:txBody>
          <a:bodyPr wrap="none" rtlCol="0" anchor="t"/>
          <a:lstStyle/>
          <a:p>
            <a:pPr marL="0" indent="0">
              <a:lnSpc>
                <a:spcPts val="2634"/>
              </a:lnSpc>
              <a:buNone/>
            </a:pPr>
            <a:r>
              <a:rPr lang="en-US" sz="2107" b="1" dirty="0">
                <a:solidFill>
                  <a:srgbClr val="101014"/>
                </a:solidFill>
                <a:latin typeface="Playfair Display" pitchFamily="34" charset="0"/>
                <a:ea typeface="Playfair Display" pitchFamily="34" charset="-122"/>
                <a:cs typeface="Playfair Display" pitchFamily="34" charset="-120"/>
              </a:rPr>
              <a:t>E-Filing System</a:t>
            </a:r>
            <a:endParaRPr lang="en-US" sz="2107" dirty="0"/>
          </a:p>
        </p:txBody>
      </p:sp>
      <p:sp>
        <p:nvSpPr>
          <p:cNvPr id="7" name="Text 5"/>
          <p:cNvSpPr/>
          <p:nvPr/>
        </p:nvSpPr>
        <p:spPr>
          <a:xfrm>
            <a:off x="2444948" y="3032998"/>
            <a:ext cx="4549378" cy="342424"/>
          </a:xfrm>
          <a:prstGeom prst="rect">
            <a:avLst/>
          </a:prstGeom>
          <a:noFill/>
          <a:ln/>
        </p:spPr>
        <p:txBody>
          <a:bodyPr wrap="none" rtlCol="0" anchor="t"/>
          <a:lstStyle/>
          <a:p>
            <a:pPr marL="0" indent="0">
              <a:lnSpc>
                <a:spcPts val="2697"/>
              </a:lnSpc>
              <a:buNone/>
            </a:pPr>
            <a:r>
              <a:rPr lang="en-US" sz="1686" dirty="0">
                <a:solidFill>
                  <a:srgbClr val="39393C"/>
                </a:solidFill>
                <a:latin typeface="Open Sans" pitchFamily="34" charset="0"/>
                <a:ea typeface="Open Sans" pitchFamily="34" charset="-122"/>
                <a:cs typeface="Open Sans" pitchFamily="34" charset="-120"/>
              </a:rPr>
              <a:t>Streamline submission of case documents</a:t>
            </a:r>
            <a:endParaRPr lang="en-US" sz="1686" dirty="0"/>
          </a:p>
        </p:txBody>
      </p:sp>
      <p:sp>
        <p:nvSpPr>
          <p:cNvPr id="8" name="Shape 6"/>
          <p:cNvSpPr/>
          <p:nvPr/>
        </p:nvSpPr>
        <p:spPr>
          <a:xfrm>
            <a:off x="7422237" y="2356366"/>
            <a:ext cx="4977289" cy="1233011"/>
          </a:xfrm>
          <a:prstGeom prst="roundRect">
            <a:avLst>
              <a:gd name="adj" fmla="val 10417"/>
            </a:avLst>
          </a:prstGeom>
          <a:solidFill>
            <a:srgbClr val="DEDEE9"/>
          </a:solidFill>
          <a:ln/>
        </p:spPr>
      </p:sp>
      <p:sp>
        <p:nvSpPr>
          <p:cNvPr id="9" name="Text 7"/>
          <p:cNvSpPr/>
          <p:nvPr/>
        </p:nvSpPr>
        <p:spPr>
          <a:xfrm>
            <a:off x="7636193" y="2570321"/>
            <a:ext cx="2861310" cy="334328"/>
          </a:xfrm>
          <a:prstGeom prst="rect">
            <a:avLst/>
          </a:prstGeom>
          <a:noFill/>
          <a:ln/>
        </p:spPr>
        <p:txBody>
          <a:bodyPr wrap="none" rtlCol="0" anchor="t"/>
          <a:lstStyle/>
          <a:p>
            <a:pPr marL="0" indent="0">
              <a:lnSpc>
                <a:spcPts val="2634"/>
              </a:lnSpc>
              <a:buNone/>
            </a:pPr>
            <a:r>
              <a:rPr lang="en-US" sz="2107" b="1" dirty="0">
                <a:solidFill>
                  <a:srgbClr val="101014"/>
                </a:solidFill>
                <a:latin typeface="Playfair Display" pitchFamily="34" charset="0"/>
                <a:ea typeface="Playfair Display" pitchFamily="34" charset="-122"/>
                <a:cs typeface="Playfair Display" pitchFamily="34" charset="-120"/>
              </a:rPr>
              <a:t>Digital Record Keeping</a:t>
            </a:r>
            <a:endParaRPr lang="en-US" sz="2107" dirty="0"/>
          </a:p>
        </p:txBody>
      </p:sp>
      <p:sp>
        <p:nvSpPr>
          <p:cNvPr id="10" name="Text 8"/>
          <p:cNvSpPr/>
          <p:nvPr/>
        </p:nvSpPr>
        <p:spPr>
          <a:xfrm>
            <a:off x="7636193" y="3032998"/>
            <a:ext cx="4549378" cy="342424"/>
          </a:xfrm>
          <a:prstGeom prst="rect">
            <a:avLst/>
          </a:prstGeom>
          <a:noFill/>
          <a:ln/>
        </p:spPr>
        <p:txBody>
          <a:bodyPr wrap="none" rtlCol="0" anchor="t"/>
          <a:lstStyle/>
          <a:p>
            <a:pPr marL="0" indent="0">
              <a:lnSpc>
                <a:spcPts val="2697"/>
              </a:lnSpc>
              <a:buNone/>
            </a:pPr>
            <a:r>
              <a:rPr lang="en-US" sz="1686" dirty="0">
                <a:solidFill>
                  <a:srgbClr val="39393C"/>
                </a:solidFill>
                <a:latin typeface="Open Sans" pitchFamily="34" charset="0"/>
                <a:ea typeface="Open Sans" pitchFamily="34" charset="-122"/>
                <a:cs typeface="Open Sans" pitchFamily="34" charset="-120"/>
              </a:rPr>
              <a:t>Maintain centralized database of case files</a:t>
            </a:r>
            <a:endParaRPr lang="en-US" sz="1686" dirty="0"/>
          </a:p>
        </p:txBody>
      </p:sp>
      <p:sp>
        <p:nvSpPr>
          <p:cNvPr id="11" name="Shape 9"/>
          <p:cNvSpPr/>
          <p:nvPr/>
        </p:nvSpPr>
        <p:spPr>
          <a:xfrm>
            <a:off x="4763662" y="3780712"/>
            <a:ext cx="4977289" cy="1233011"/>
          </a:xfrm>
          <a:prstGeom prst="roundRect">
            <a:avLst>
              <a:gd name="adj" fmla="val 10417"/>
            </a:avLst>
          </a:prstGeom>
          <a:solidFill>
            <a:srgbClr val="DEDEE9"/>
          </a:solidFill>
          <a:ln/>
        </p:spPr>
      </p:sp>
      <p:sp>
        <p:nvSpPr>
          <p:cNvPr id="12" name="Text 10"/>
          <p:cNvSpPr/>
          <p:nvPr/>
        </p:nvSpPr>
        <p:spPr>
          <a:xfrm>
            <a:off x="5811083" y="3763089"/>
            <a:ext cx="2794159" cy="334328"/>
          </a:xfrm>
          <a:prstGeom prst="rect">
            <a:avLst/>
          </a:prstGeom>
          <a:noFill/>
          <a:ln/>
        </p:spPr>
        <p:txBody>
          <a:bodyPr wrap="none" rtlCol="0" anchor="t"/>
          <a:lstStyle/>
          <a:p>
            <a:pPr marL="0" indent="0">
              <a:lnSpc>
                <a:spcPts val="2634"/>
              </a:lnSpc>
              <a:buNone/>
            </a:pPr>
            <a:r>
              <a:rPr lang="en-US" sz="2107" b="1" dirty="0">
                <a:solidFill>
                  <a:srgbClr val="101014"/>
                </a:solidFill>
                <a:latin typeface="Playfair Display" pitchFamily="34" charset="0"/>
                <a:ea typeface="Playfair Display" pitchFamily="34" charset="-122"/>
                <a:cs typeface="Playfair Display" pitchFamily="34" charset="-120"/>
              </a:rPr>
              <a:t>Automated Scheduling</a:t>
            </a:r>
            <a:endParaRPr lang="en-US" sz="2107" dirty="0"/>
          </a:p>
        </p:txBody>
      </p:sp>
      <p:sp>
        <p:nvSpPr>
          <p:cNvPr id="13" name="Text 11"/>
          <p:cNvSpPr/>
          <p:nvPr/>
        </p:nvSpPr>
        <p:spPr>
          <a:xfrm>
            <a:off x="5177938" y="4244579"/>
            <a:ext cx="4549378" cy="342424"/>
          </a:xfrm>
          <a:prstGeom prst="rect">
            <a:avLst/>
          </a:prstGeom>
          <a:noFill/>
          <a:ln/>
        </p:spPr>
        <p:txBody>
          <a:bodyPr wrap="none" rtlCol="0" anchor="t"/>
          <a:lstStyle/>
          <a:p>
            <a:pPr marL="0" indent="0">
              <a:lnSpc>
                <a:spcPts val="2697"/>
              </a:lnSpc>
              <a:buNone/>
            </a:pPr>
            <a:r>
              <a:rPr lang="en-US" sz="1686" dirty="0">
                <a:solidFill>
                  <a:srgbClr val="39393C"/>
                </a:solidFill>
                <a:latin typeface="Open Sans" pitchFamily="34" charset="0"/>
                <a:ea typeface="Open Sans" pitchFamily="34" charset="-122"/>
                <a:cs typeface="Open Sans" pitchFamily="34" charset="-120"/>
              </a:rPr>
              <a:t>Optimize hearing and trial scheduling</a:t>
            </a:r>
            <a:endParaRPr lang="en-US" sz="1686" dirty="0"/>
          </a:p>
        </p:txBody>
      </p:sp>
      <p:sp>
        <p:nvSpPr>
          <p:cNvPr id="15" name="Text 13"/>
          <p:cNvSpPr/>
          <p:nvPr/>
        </p:nvSpPr>
        <p:spPr>
          <a:xfrm>
            <a:off x="7636193" y="4017288"/>
            <a:ext cx="2675811" cy="334328"/>
          </a:xfrm>
          <a:prstGeom prst="rect">
            <a:avLst/>
          </a:prstGeom>
          <a:noFill/>
          <a:ln/>
        </p:spPr>
        <p:txBody>
          <a:bodyPr wrap="none" rtlCol="0" anchor="t"/>
          <a:lstStyle/>
          <a:p>
            <a:pPr marL="0" indent="0">
              <a:lnSpc>
                <a:spcPts val="2634"/>
              </a:lnSpc>
              <a:buNone/>
            </a:pPr>
            <a:endParaRPr lang="en-US" sz="2107" dirty="0"/>
          </a:p>
        </p:txBody>
      </p:sp>
      <p:sp>
        <p:nvSpPr>
          <p:cNvPr id="16" name="Text 14"/>
          <p:cNvSpPr/>
          <p:nvPr/>
        </p:nvSpPr>
        <p:spPr>
          <a:xfrm>
            <a:off x="7636193" y="4479965"/>
            <a:ext cx="4549378" cy="342424"/>
          </a:xfrm>
          <a:prstGeom prst="rect">
            <a:avLst/>
          </a:prstGeom>
          <a:noFill/>
          <a:ln/>
        </p:spPr>
        <p:txBody>
          <a:bodyPr wrap="none" rtlCol="0" anchor="t"/>
          <a:lstStyle/>
          <a:p>
            <a:pPr marL="0" indent="0">
              <a:lnSpc>
                <a:spcPts val="2697"/>
              </a:lnSpc>
              <a:buNone/>
            </a:pPr>
            <a:endParaRPr lang="en-US" sz="1686" dirty="0"/>
          </a:p>
        </p:txBody>
      </p:sp>
      <p:sp>
        <p:nvSpPr>
          <p:cNvPr id="17" name="Shape 15"/>
          <p:cNvSpPr/>
          <p:nvPr/>
        </p:nvSpPr>
        <p:spPr>
          <a:xfrm>
            <a:off x="2230874" y="5284699"/>
            <a:ext cx="4977289" cy="2388632"/>
          </a:xfrm>
          <a:prstGeom prst="roundRect">
            <a:avLst>
              <a:gd name="adj" fmla="val 5377"/>
            </a:avLst>
          </a:prstGeom>
          <a:solidFill>
            <a:srgbClr val="DEDEE9"/>
          </a:solidFill>
          <a:ln/>
        </p:spPr>
      </p:sp>
      <p:sp>
        <p:nvSpPr>
          <p:cNvPr id="18" name="Text 16"/>
          <p:cNvSpPr/>
          <p:nvPr/>
        </p:nvSpPr>
        <p:spPr>
          <a:xfrm>
            <a:off x="2444948" y="5464254"/>
            <a:ext cx="2675811" cy="334328"/>
          </a:xfrm>
          <a:prstGeom prst="rect">
            <a:avLst/>
          </a:prstGeom>
          <a:noFill/>
          <a:ln/>
        </p:spPr>
        <p:txBody>
          <a:bodyPr wrap="none" rtlCol="0" anchor="t"/>
          <a:lstStyle/>
          <a:p>
            <a:pPr marL="0" indent="0">
              <a:lnSpc>
                <a:spcPts val="2634"/>
              </a:lnSpc>
              <a:buNone/>
            </a:pPr>
            <a:r>
              <a:rPr lang="en-US" sz="2107" b="1" dirty="0">
                <a:solidFill>
                  <a:srgbClr val="101014"/>
                </a:solidFill>
                <a:latin typeface="Playfair Display" pitchFamily="34" charset="0"/>
                <a:ea typeface="Playfair Display" pitchFamily="34" charset="-122"/>
                <a:cs typeface="Playfair Display" pitchFamily="34" charset="-120"/>
              </a:rPr>
              <a:t>Case Prioritization </a:t>
            </a:r>
            <a:endParaRPr lang="en-US" sz="2107" dirty="0"/>
          </a:p>
        </p:txBody>
      </p:sp>
      <p:sp>
        <p:nvSpPr>
          <p:cNvPr id="19" name="Text 17"/>
          <p:cNvSpPr/>
          <p:nvPr/>
        </p:nvSpPr>
        <p:spPr>
          <a:xfrm>
            <a:off x="2444948" y="5926931"/>
            <a:ext cx="4549378" cy="684848"/>
          </a:xfrm>
          <a:prstGeom prst="rect">
            <a:avLst/>
          </a:prstGeom>
          <a:noFill/>
          <a:ln/>
        </p:spPr>
        <p:txBody>
          <a:bodyPr wrap="square" rtlCol="0" anchor="t"/>
          <a:lstStyle/>
          <a:p>
            <a:pPr marL="0" indent="0">
              <a:lnSpc>
                <a:spcPts val="2697"/>
              </a:lnSpc>
              <a:buNone/>
            </a:pPr>
            <a:r>
              <a:rPr lang="en-US" sz="1686" dirty="0">
                <a:solidFill>
                  <a:srgbClr val="39393C"/>
                </a:solidFill>
                <a:latin typeface="Open Sans" pitchFamily="34" charset="0"/>
                <a:ea typeface="Open Sans" pitchFamily="34" charset="-122"/>
                <a:cs typeface="Open Sans" pitchFamily="34" charset="-120"/>
              </a:rPr>
              <a:t>Develop a criteria for prioritizing cases based on urgency , complexity and potential impact </a:t>
            </a:r>
            <a:endParaRPr lang="en-US" sz="1686" dirty="0"/>
          </a:p>
        </p:txBody>
      </p:sp>
      <p:sp>
        <p:nvSpPr>
          <p:cNvPr id="20" name="Shape 18"/>
          <p:cNvSpPr/>
          <p:nvPr/>
        </p:nvSpPr>
        <p:spPr>
          <a:xfrm>
            <a:off x="7422237" y="5284699"/>
            <a:ext cx="4977289" cy="2388632"/>
          </a:xfrm>
          <a:prstGeom prst="roundRect">
            <a:avLst>
              <a:gd name="adj" fmla="val 5377"/>
            </a:avLst>
          </a:prstGeom>
          <a:solidFill>
            <a:srgbClr val="DEDEE9"/>
          </a:solidFill>
          <a:ln/>
        </p:spPr>
      </p:sp>
      <p:sp>
        <p:nvSpPr>
          <p:cNvPr id="21" name="Text 19"/>
          <p:cNvSpPr/>
          <p:nvPr/>
        </p:nvSpPr>
        <p:spPr>
          <a:xfrm>
            <a:off x="7548561" y="5458770"/>
            <a:ext cx="3510082" cy="334328"/>
          </a:xfrm>
          <a:prstGeom prst="rect">
            <a:avLst/>
          </a:prstGeom>
          <a:noFill/>
          <a:ln/>
        </p:spPr>
        <p:txBody>
          <a:bodyPr wrap="none" rtlCol="0" anchor="t"/>
          <a:lstStyle/>
          <a:p>
            <a:pPr marL="0" indent="0">
              <a:lnSpc>
                <a:spcPts val="2634"/>
              </a:lnSpc>
              <a:buNone/>
            </a:pPr>
            <a:r>
              <a:rPr lang="en-US" sz="2107" b="1" dirty="0">
                <a:solidFill>
                  <a:srgbClr val="101014"/>
                </a:solidFill>
                <a:latin typeface="Playfair Display" pitchFamily="34" charset="0"/>
                <a:ea typeface="Playfair Display" pitchFamily="34" charset="-122"/>
                <a:cs typeface="Playfair Display" pitchFamily="34" charset="-120"/>
              </a:rPr>
              <a:t>Clearing Backlog Campaign:</a:t>
            </a:r>
            <a:endParaRPr lang="en-US" sz="2107" dirty="0"/>
          </a:p>
        </p:txBody>
      </p:sp>
      <p:sp>
        <p:nvSpPr>
          <p:cNvPr id="22" name="Text 20"/>
          <p:cNvSpPr/>
          <p:nvPr/>
        </p:nvSpPr>
        <p:spPr>
          <a:xfrm>
            <a:off x="7466262" y="5945743"/>
            <a:ext cx="4549378" cy="1027271"/>
          </a:xfrm>
          <a:prstGeom prst="rect">
            <a:avLst/>
          </a:prstGeom>
          <a:noFill/>
          <a:ln/>
        </p:spPr>
        <p:txBody>
          <a:bodyPr wrap="square" rtlCol="0" anchor="t"/>
          <a:lstStyle/>
          <a:p>
            <a:pPr marL="0" indent="0">
              <a:lnSpc>
                <a:spcPts val="2697"/>
              </a:lnSpc>
              <a:buNone/>
            </a:pPr>
            <a:r>
              <a:rPr lang="en-US" sz="1686" dirty="0">
                <a:solidFill>
                  <a:srgbClr val="39393C"/>
                </a:solidFill>
                <a:latin typeface="Open Sans" pitchFamily="34" charset="0"/>
                <a:ea typeface="Open Sans" pitchFamily="34" charset="-122"/>
                <a:cs typeface="Open Sans" pitchFamily="34" charset="-120"/>
              </a:rPr>
              <a:t>Launch a targeted effort to clear out old cases , possibly through a special initiative or task force .</a:t>
            </a:r>
            <a:endParaRPr lang="en-US" sz="1686" dirty="0"/>
          </a:p>
        </p:txBody>
      </p:sp>
      <p:sp>
        <p:nvSpPr>
          <p:cNvPr id="23" name="Text 21"/>
          <p:cNvSpPr/>
          <p:nvPr/>
        </p:nvSpPr>
        <p:spPr>
          <a:xfrm>
            <a:off x="7636193" y="7082552"/>
            <a:ext cx="4549378" cy="342424"/>
          </a:xfrm>
          <a:prstGeom prst="rect">
            <a:avLst/>
          </a:prstGeom>
          <a:noFill/>
          <a:ln/>
        </p:spPr>
        <p:txBody>
          <a:bodyPr wrap="none" rtlCol="0" anchor="t"/>
          <a:lstStyle/>
          <a:p>
            <a:pPr marL="0" indent="0">
              <a:lnSpc>
                <a:spcPts val="2697"/>
              </a:lnSpc>
              <a:buNone/>
            </a:pPr>
            <a:endParaRPr lang="en-US" sz="1686"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44216" y="0"/>
            <a:ext cx="14630400" cy="8229600"/>
          </a:xfrm>
          <a:prstGeom prst="rect">
            <a:avLst/>
          </a:prstGeom>
          <a:solidFill>
            <a:srgbClr val="F3F3F7"/>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37623"/>
            <a:ext cx="7477601" cy="1388745"/>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Digitizing Court Proceedings and Records</a:t>
            </a:r>
            <a:endParaRPr lang="en-US" sz="4374" dirty="0"/>
          </a:p>
        </p:txBody>
      </p:sp>
      <p:sp>
        <p:nvSpPr>
          <p:cNvPr id="6" name="Text 3"/>
          <p:cNvSpPr/>
          <p:nvPr/>
        </p:nvSpPr>
        <p:spPr>
          <a:xfrm>
            <a:off x="833199" y="3659624"/>
            <a:ext cx="7477601"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Streamlining operations through comprehensive digital transformation of case files, court transcripts, and legal documents.</a:t>
            </a:r>
            <a:endParaRPr lang="en-US" sz="1750" dirty="0"/>
          </a:p>
        </p:txBody>
      </p:sp>
      <p:sp>
        <p:nvSpPr>
          <p:cNvPr id="7" name="Text 4"/>
          <p:cNvSpPr/>
          <p:nvPr/>
        </p:nvSpPr>
        <p:spPr>
          <a:xfrm>
            <a:off x="833199" y="4620339"/>
            <a:ext cx="7477601"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Secure cloud-based storage and easy retrieval of all court records, enabling efficient case management and research.</a:t>
            </a:r>
            <a:endParaRPr lang="en-US" sz="1750" dirty="0"/>
          </a:p>
        </p:txBody>
      </p:sp>
      <p:sp>
        <p:nvSpPr>
          <p:cNvPr id="8" name="Text 5"/>
          <p:cNvSpPr/>
          <p:nvPr/>
        </p:nvSpPr>
        <p:spPr>
          <a:xfrm>
            <a:off x="833199" y="5581055"/>
            <a:ext cx="7477601"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Seamless integration of video conferencing technology for remote court hearings, reducing delays and improving access.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pic>
        <p:nvPicPr>
          <p:cNvPr id="4" name="Image 0"/>
          <p:cNvPicPr>
            <a:picLocks noChangeAspect="1"/>
          </p:cNvPicPr>
          <p:nvPr/>
        </p:nvPicPr>
        <p:blipFill>
          <a:blip r:embed="rId3"/>
          <a:srcRect/>
          <a:stretch/>
        </p:blipFill>
        <p:spPr>
          <a:xfrm>
            <a:off x="10714618" y="1193179"/>
            <a:ext cx="3657600" cy="5910147"/>
          </a:xfrm>
          <a:prstGeom prst="rect">
            <a:avLst/>
          </a:prstGeom>
        </p:spPr>
      </p:pic>
      <p:sp>
        <p:nvSpPr>
          <p:cNvPr id="7" name="Text 3"/>
          <p:cNvSpPr/>
          <p:nvPr/>
        </p:nvSpPr>
        <p:spPr>
          <a:xfrm>
            <a:off x="826294" y="607576"/>
            <a:ext cx="9320213" cy="1377077"/>
          </a:xfrm>
          <a:prstGeom prst="rect">
            <a:avLst/>
          </a:prstGeom>
          <a:noFill/>
          <a:ln/>
        </p:spPr>
        <p:txBody>
          <a:bodyPr wrap="square" rtlCol="0" anchor="t"/>
          <a:lstStyle/>
          <a:p>
            <a:pPr marL="0" indent="0">
              <a:lnSpc>
                <a:spcPts val="5422"/>
              </a:lnSpc>
              <a:buNone/>
            </a:pPr>
            <a:r>
              <a:rPr lang="en-US" sz="4338" b="1" dirty="0">
                <a:solidFill>
                  <a:srgbClr val="101014"/>
                </a:solidFill>
                <a:latin typeface="Playfair Display" pitchFamily="34" charset="0"/>
                <a:ea typeface="Playfair Display" pitchFamily="34" charset="-122"/>
                <a:cs typeface="Playfair Display" pitchFamily="34" charset="-120"/>
              </a:rPr>
              <a:t>Streamlining Bail and Hearing Processes</a:t>
            </a:r>
            <a:endParaRPr lang="en-US" sz="4338" dirty="0"/>
          </a:p>
        </p:txBody>
      </p:sp>
      <p:sp>
        <p:nvSpPr>
          <p:cNvPr id="8" name="Shape 4"/>
          <p:cNvSpPr/>
          <p:nvPr/>
        </p:nvSpPr>
        <p:spPr>
          <a:xfrm>
            <a:off x="1134785" y="2315170"/>
            <a:ext cx="44053" cy="5306854"/>
          </a:xfrm>
          <a:prstGeom prst="rect">
            <a:avLst/>
          </a:prstGeom>
          <a:solidFill>
            <a:srgbClr val="C9C9CE"/>
          </a:solidFill>
          <a:ln/>
        </p:spPr>
      </p:sp>
      <p:sp>
        <p:nvSpPr>
          <p:cNvPr id="9" name="Shape 5"/>
          <p:cNvSpPr/>
          <p:nvPr/>
        </p:nvSpPr>
        <p:spPr>
          <a:xfrm>
            <a:off x="1404699" y="2713077"/>
            <a:ext cx="771168" cy="44053"/>
          </a:xfrm>
          <a:prstGeom prst="rect">
            <a:avLst/>
          </a:prstGeom>
          <a:solidFill>
            <a:srgbClr val="C9C9CE"/>
          </a:solidFill>
          <a:ln/>
        </p:spPr>
      </p:sp>
      <p:sp>
        <p:nvSpPr>
          <p:cNvPr id="10" name="Shape 6"/>
          <p:cNvSpPr/>
          <p:nvPr/>
        </p:nvSpPr>
        <p:spPr>
          <a:xfrm>
            <a:off x="908923" y="2487335"/>
            <a:ext cx="495776" cy="495776"/>
          </a:xfrm>
          <a:prstGeom prst="roundRect">
            <a:avLst>
              <a:gd name="adj" fmla="val 26669"/>
            </a:avLst>
          </a:prstGeom>
          <a:solidFill>
            <a:srgbClr val="DEDEE9"/>
          </a:solidFill>
          <a:ln/>
        </p:spPr>
      </p:sp>
      <p:sp>
        <p:nvSpPr>
          <p:cNvPr id="11" name="Text 7"/>
          <p:cNvSpPr/>
          <p:nvPr/>
        </p:nvSpPr>
        <p:spPr>
          <a:xfrm>
            <a:off x="1093470" y="2528649"/>
            <a:ext cx="126563" cy="413147"/>
          </a:xfrm>
          <a:prstGeom prst="rect">
            <a:avLst/>
          </a:prstGeom>
          <a:noFill/>
          <a:ln/>
        </p:spPr>
        <p:txBody>
          <a:bodyPr wrap="none" rtlCol="0" anchor="t"/>
          <a:lstStyle/>
          <a:p>
            <a:pPr marL="0" indent="0" algn="ctr">
              <a:lnSpc>
                <a:spcPts val="3253"/>
              </a:lnSpc>
              <a:buNone/>
            </a:pPr>
            <a:r>
              <a:rPr lang="en-US" sz="2603" b="1" dirty="0">
                <a:solidFill>
                  <a:srgbClr val="101014"/>
                </a:solidFill>
                <a:latin typeface="Playfair Display" pitchFamily="34" charset="0"/>
                <a:ea typeface="Playfair Display" pitchFamily="34" charset="-122"/>
                <a:cs typeface="Playfair Display" pitchFamily="34" charset="-120"/>
              </a:rPr>
              <a:t>1</a:t>
            </a:r>
            <a:endParaRPr lang="en-US" sz="2603" dirty="0"/>
          </a:p>
        </p:txBody>
      </p:sp>
      <p:sp>
        <p:nvSpPr>
          <p:cNvPr id="12" name="Text 8"/>
          <p:cNvSpPr/>
          <p:nvPr/>
        </p:nvSpPr>
        <p:spPr>
          <a:xfrm>
            <a:off x="2368748" y="2535436"/>
            <a:ext cx="2754511" cy="344329"/>
          </a:xfrm>
          <a:prstGeom prst="rect">
            <a:avLst/>
          </a:prstGeom>
          <a:noFill/>
          <a:ln/>
        </p:spPr>
        <p:txBody>
          <a:bodyPr wrap="none" rtlCol="0" anchor="t"/>
          <a:lstStyle/>
          <a:p>
            <a:pPr marL="0" indent="0" algn="l">
              <a:lnSpc>
                <a:spcPts val="2711"/>
              </a:lnSpc>
              <a:buNone/>
            </a:pPr>
            <a:r>
              <a:rPr lang="en-US" sz="2169" b="1" dirty="0">
                <a:solidFill>
                  <a:srgbClr val="101014"/>
                </a:solidFill>
                <a:latin typeface="Playfair Display" pitchFamily="34" charset="0"/>
                <a:ea typeface="Playfair Display" pitchFamily="34" charset="-122"/>
                <a:cs typeface="Playfair Display" pitchFamily="34" charset="-120"/>
              </a:rPr>
              <a:t>Bail Application</a:t>
            </a:r>
            <a:endParaRPr lang="en-US" sz="2169" dirty="0"/>
          </a:p>
        </p:txBody>
      </p:sp>
      <p:sp>
        <p:nvSpPr>
          <p:cNvPr id="13" name="Text 9"/>
          <p:cNvSpPr/>
          <p:nvPr/>
        </p:nvSpPr>
        <p:spPr>
          <a:xfrm>
            <a:off x="2368748" y="3011924"/>
            <a:ext cx="7777758" cy="705088"/>
          </a:xfrm>
          <a:prstGeom prst="rect">
            <a:avLst/>
          </a:prstGeom>
          <a:noFill/>
          <a:ln/>
        </p:spPr>
        <p:txBody>
          <a:bodyPr wrap="square" rtlCol="0" anchor="t"/>
          <a:lstStyle/>
          <a:p>
            <a:pPr marL="0" indent="0" algn="l">
              <a:lnSpc>
                <a:spcPts val="2776"/>
              </a:lnSpc>
              <a:buNone/>
            </a:pPr>
            <a:r>
              <a:rPr lang="en-US" sz="1735" dirty="0">
                <a:solidFill>
                  <a:srgbClr val="39393C"/>
                </a:solidFill>
                <a:latin typeface="Open Sans" pitchFamily="34" charset="0"/>
                <a:ea typeface="Open Sans" pitchFamily="34" charset="-122"/>
                <a:cs typeface="Open Sans" pitchFamily="34" charset="-120"/>
              </a:rPr>
              <a:t>Streamline the bail application process through online submission and automated review.</a:t>
            </a:r>
            <a:endParaRPr lang="en-US" sz="1735" dirty="0"/>
          </a:p>
        </p:txBody>
      </p:sp>
      <p:sp>
        <p:nvSpPr>
          <p:cNvPr id="14" name="Shape 10"/>
          <p:cNvSpPr/>
          <p:nvPr/>
        </p:nvSpPr>
        <p:spPr>
          <a:xfrm>
            <a:off x="1404699" y="4555450"/>
            <a:ext cx="771168" cy="44053"/>
          </a:xfrm>
          <a:prstGeom prst="rect">
            <a:avLst/>
          </a:prstGeom>
          <a:solidFill>
            <a:srgbClr val="C9C9CE"/>
          </a:solidFill>
          <a:ln/>
        </p:spPr>
      </p:sp>
      <p:sp>
        <p:nvSpPr>
          <p:cNvPr id="15" name="Shape 11"/>
          <p:cNvSpPr/>
          <p:nvPr/>
        </p:nvSpPr>
        <p:spPr>
          <a:xfrm>
            <a:off x="908923" y="4329708"/>
            <a:ext cx="495776" cy="495776"/>
          </a:xfrm>
          <a:prstGeom prst="roundRect">
            <a:avLst>
              <a:gd name="adj" fmla="val 26669"/>
            </a:avLst>
          </a:prstGeom>
          <a:solidFill>
            <a:srgbClr val="DEDEE9"/>
          </a:solidFill>
          <a:ln/>
        </p:spPr>
      </p:sp>
      <p:sp>
        <p:nvSpPr>
          <p:cNvPr id="16" name="Text 12"/>
          <p:cNvSpPr/>
          <p:nvPr/>
        </p:nvSpPr>
        <p:spPr>
          <a:xfrm>
            <a:off x="1070372" y="4371023"/>
            <a:ext cx="172879" cy="413147"/>
          </a:xfrm>
          <a:prstGeom prst="rect">
            <a:avLst/>
          </a:prstGeom>
          <a:noFill/>
          <a:ln/>
        </p:spPr>
        <p:txBody>
          <a:bodyPr wrap="none" rtlCol="0" anchor="t"/>
          <a:lstStyle/>
          <a:p>
            <a:pPr marL="0" indent="0" algn="ctr">
              <a:lnSpc>
                <a:spcPts val="3253"/>
              </a:lnSpc>
              <a:buNone/>
            </a:pPr>
            <a:r>
              <a:rPr lang="en-US" sz="2603" b="1" dirty="0">
                <a:solidFill>
                  <a:srgbClr val="101014"/>
                </a:solidFill>
                <a:latin typeface="Playfair Display" pitchFamily="34" charset="0"/>
                <a:ea typeface="Playfair Display" pitchFamily="34" charset="-122"/>
                <a:cs typeface="Playfair Display" pitchFamily="34" charset="-120"/>
              </a:rPr>
              <a:t>2</a:t>
            </a:r>
            <a:endParaRPr lang="en-US" sz="2603" dirty="0"/>
          </a:p>
        </p:txBody>
      </p:sp>
      <p:sp>
        <p:nvSpPr>
          <p:cNvPr id="17" name="Text 13"/>
          <p:cNvSpPr/>
          <p:nvPr/>
        </p:nvSpPr>
        <p:spPr>
          <a:xfrm>
            <a:off x="2368748" y="4377809"/>
            <a:ext cx="2754511" cy="344329"/>
          </a:xfrm>
          <a:prstGeom prst="rect">
            <a:avLst/>
          </a:prstGeom>
          <a:noFill/>
          <a:ln/>
        </p:spPr>
        <p:txBody>
          <a:bodyPr wrap="none" rtlCol="0" anchor="t"/>
          <a:lstStyle/>
          <a:p>
            <a:pPr marL="0" indent="0" algn="l">
              <a:lnSpc>
                <a:spcPts val="2711"/>
              </a:lnSpc>
              <a:buNone/>
            </a:pPr>
            <a:r>
              <a:rPr lang="en-US" sz="2169" b="1" dirty="0">
                <a:solidFill>
                  <a:srgbClr val="101014"/>
                </a:solidFill>
                <a:latin typeface="Playfair Display" pitchFamily="34" charset="0"/>
                <a:ea typeface="Playfair Display" pitchFamily="34" charset="-122"/>
                <a:cs typeface="Playfair Display" pitchFamily="34" charset="-120"/>
              </a:rPr>
              <a:t>Hearing Scheduling</a:t>
            </a:r>
            <a:endParaRPr lang="en-US" sz="2169" dirty="0"/>
          </a:p>
        </p:txBody>
      </p:sp>
      <p:sp>
        <p:nvSpPr>
          <p:cNvPr id="18" name="Text 14"/>
          <p:cNvSpPr/>
          <p:nvPr/>
        </p:nvSpPr>
        <p:spPr>
          <a:xfrm>
            <a:off x="2368748" y="4854297"/>
            <a:ext cx="7777758" cy="705088"/>
          </a:xfrm>
          <a:prstGeom prst="rect">
            <a:avLst/>
          </a:prstGeom>
          <a:noFill/>
          <a:ln/>
        </p:spPr>
        <p:txBody>
          <a:bodyPr wrap="square" rtlCol="0" anchor="t"/>
          <a:lstStyle/>
          <a:p>
            <a:pPr marL="0" indent="0" algn="l">
              <a:lnSpc>
                <a:spcPts val="2776"/>
              </a:lnSpc>
              <a:buNone/>
            </a:pPr>
            <a:r>
              <a:rPr lang="en-US" sz="1735" dirty="0">
                <a:solidFill>
                  <a:srgbClr val="39393C"/>
                </a:solidFill>
                <a:latin typeface="Open Sans" pitchFamily="34" charset="0"/>
                <a:ea typeface="Open Sans" pitchFamily="34" charset="-122"/>
                <a:cs typeface="Open Sans" pitchFamily="34" charset="-120"/>
              </a:rPr>
              <a:t>Leverage digital calendars to efficiently schedule hearings and minimize delays.</a:t>
            </a:r>
            <a:endParaRPr lang="en-US" sz="1735" dirty="0"/>
          </a:p>
        </p:txBody>
      </p:sp>
      <p:sp>
        <p:nvSpPr>
          <p:cNvPr id="19" name="Shape 15"/>
          <p:cNvSpPr/>
          <p:nvPr/>
        </p:nvSpPr>
        <p:spPr>
          <a:xfrm>
            <a:off x="1404699" y="6397823"/>
            <a:ext cx="771168" cy="44053"/>
          </a:xfrm>
          <a:prstGeom prst="rect">
            <a:avLst/>
          </a:prstGeom>
          <a:solidFill>
            <a:srgbClr val="C9C9CE"/>
          </a:solidFill>
          <a:ln/>
        </p:spPr>
      </p:sp>
      <p:sp>
        <p:nvSpPr>
          <p:cNvPr id="20" name="Shape 16"/>
          <p:cNvSpPr/>
          <p:nvPr/>
        </p:nvSpPr>
        <p:spPr>
          <a:xfrm>
            <a:off x="908923" y="6172081"/>
            <a:ext cx="495776" cy="495776"/>
          </a:xfrm>
          <a:prstGeom prst="roundRect">
            <a:avLst>
              <a:gd name="adj" fmla="val 26669"/>
            </a:avLst>
          </a:prstGeom>
          <a:solidFill>
            <a:srgbClr val="DEDEE9"/>
          </a:solidFill>
          <a:ln/>
        </p:spPr>
      </p:sp>
      <p:sp>
        <p:nvSpPr>
          <p:cNvPr id="21" name="Text 17"/>
          <p:cNvSpPr/>
          <p:nvPr/>
        </p:nvSpPr>
        <p:spPr>
          <a:xfrm>
            <a:off x="1076087" y="6213396"/>
            <a:ext cx="161330" cy="413147"/>
          </a:xfrm>
          <a:prstGeom prst="rect">
            <a:avLst/>
          </a:prstGeom>
          <a:noFill/>
          <a:ln/>
        </p:spPr>
        <p:txBody>
          <a:bodyPr wrap="none" rtlCol="0" anchor="t"/>
          <a:lstStyle/>
          <a:p>
            <a:pPr marL="0" indent="0" algn="ctr">
              <a:lnSpc>
                <a:spcPts val="3253"/>
              </a:lnSpc>
              <a:buNone/>
            </a:pPr>
            <a:r>
              <a:rPr lang="en-US" sz="2603" b="1" dirty="0">
                <a:solidFill>
                  <a:srgbClr val="101014"/>
                </a:solidFill>
                <a:latin typeface="Playfair Display" pitchFamily="34" charset="0"/>
                <a:ea typeface="Playfair Display" pitchFamily="34" charset="-122"/>
                <a:cs typeface="Playfair Display" pitchFamily="34" charset="-120"/>
              </a:rPr>
              <a:t>3</a:t>
            </a:r>
            <a:endParaRPr lang="en-US" sz="2603" dirty="0"/>
          </a:p>
        </p:txBody>
      </p:sp>
      <p:sp>
        <p:nvSpPr>
          <p:cNvPr id="22" name="Text 18"/>
          <p:cNvSpPr/>
          <p:nvPr/>
        </p:nvSpPr>
        <p:spPr>
          <a:xfrm>
            <a:off x="2368748" y="6220182"/>
            <a:ext cx="2754511" cy="344329"/>
          </a:xfrm>
          <a:prstGeom prst="rect">
            <a:avLst/>
          </a:prstGeom>
          <a:noFill/>
          <a:ln/>
        </p:spPr>
        <p:txBody>
          <a:bodyPr wrap="none" rtlCol="0" anchor="t"/>
          <a:lstStyle/>
          <a:p>
            <a:pPr marL="0" indent="0" algn="l">
              <a:lnSpc>
                <a:spcPts val="2711"/>
              </a:lnSpc>
              <a:buNone/>
            </a:pPr>
            <a:r>
              <a:rPr lang="en-US" sz="2169" b="1" dirty="0">
                <a:solidFill>
                  <a:srgbClr val="101014"/>
                </a:solidFill>
                <a:latin typeface="Playfair Display" pitchFamily="34" charset="0"/>
                <a:ea typeface="Playfair Display" pitchFamily="34" charset="-122"/>
                <a:cs typeface="Playfair Display" pitchFamily="34" charset="-120"/>
              </a:rPr>
              <a:t>Remote Appearances</a:t>
            </a:r>
            <a:endParaRPr lang="en-US" sz="2169" dirty="0"/>
          </a:p>
        </p:txBody>
      </p:sp>
      <p:sp>
        <p:nvSpPr>
          <p:cNvPr id="23" name="Text 19"/>
          <p:cNvSpPr/>
          <p:nvPr/>
        </p:nvSpPr>
        <p:spPr>
          <a:xfrm>
            <a:off x="2368748" y="6696670"/>
            <a:ext cx="7777758" cy="705088"/>
          </a:xfrm>
          <a:prstGeom prst="rect">
            <a:avLst/>
          </a:prstGeom>
          <a:noFill/>
          <a:ln/>
        </p:spPr>
        <p:txBody>
          <a:bodyPr wrap="square" rtlCol="0" anchor="t"/>
          <a:lstStyle/>
          <a:p>
            <a:pPr marL="0" indent="0" algn="l">
              <a:lnSpc>
                <a:spcPts val="2776"/>
              </a:lnSpc>
              <a:buNone/>
            </a:pPr>
            <a:r>
              <a:rPr lang="en-US" sz="1735" dirty="0">
                <a:solidFill>
                  <a:srgbClr val="39393C"/>
                </a:solidFill>
                <a:latin typeface="Open Sans" pitchFamily="34" charset="0"/>
                <a:ea typeface="Open Sans" pitchFamily="34" charset="-122"/>
                <a:cs typeface="Open Sans" pitchFamily="34" charset="-120"/>
              </a:rPr>
              <a:t>Enable remote participation in hearings to improve accessibility and reduce travel.</a:t>
            </a:r>
            <a:endParaRPr lang="en-US" sz="1735"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646039"/>
            <a:ext cx="10554414" cy="1388745"/>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Predictive Analytics for Efficient Case Scheduling</a:t>
            </a:r>
            <a:endParaRPr lang="en-US" sz="4374" dirty="0"/>
          </a:p>
        </p:txBody>
      </p:sp>
      <p:sp>
        <p:nvSpPr>
          <p:cNvPr id="5" name="Shape 3"/>
          <p:cNvSpPr/>
          <p:nvPr/>
        </p:nvSpPr>
        <p:spPr>
          <a:xfrm>
            <a:off x="2037993" y="3652718"/>
            <a:ext cx="499943" cy="499943"/>
          </a:xfrm>
          <a:prstGeom prst="roundRect">
            <a:avLst>
              <a:gd name="adj" fmla="val 26667"/>
            </a:avLst>
          </a:prstGeom>
          <a:solidFill>
            <a:srgbClr val="DEDEE9"/>
          </a:solidFill>
          <a:ln/>
        </p:spPr>
      </p:sp>
      <p:sp>
        <p:nvSpPr>
          <p:cNvPr id="6" name="Text 4"/>
          <p:cNvSpPr/>
          <p:nvPr/>
        </p:nvSpPr>
        <p:spPr>
          <a:xfrm>
            <a:off x="2224088" y="3694390"/>
            <a:ext cx="127754"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1</a:t>
            </a:r>
            <a:endParaRPr lang="en-US" sz="2624" dirty="0"/>
          </a:p>
        </p:txBody>
      </p:sp>
      <p:sp>
        <p:nvSpPr>
          <p:cNvPr id="7" name="Text 5"/>
          <p:cNvSpPr/>
          <p:nvPr/>
        </p:nvSpPr>
        <p:spPr>
          <a:xfrm>
            <a:off x="2760107" y="3729038"/>
            <a:ext cx="3319105"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Forecasting Case Volumes</a:t>
            </a:r>
            <a:endParaRPr lang="en-US" sz="2187" dirty="0"/>
          </a:p>
        </p:txBody>
      </p:sp>
      <p:sp>
        <p:nvSpPr>
          <p:cNvPr id="8" name="Text 6"/>
          <p:cNvSpPr/>
          <p:nvPr/>
        </p:nvSpPr>
        <p:spPr>
          <a:xfrm>
            <a:off x="2760107" y="4209455"/>
            <a:ext cx="4444008"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Analyze historical data to predict upcoming caseloads</a:t>
            </a:r>
            <a:endParaRPr lang="en-US" sz="1750" dirty="0"/>
          </a:p>
        </p:txBody>
      </p:sp>
      <p:sp>
        <p:nvSpPr>
          <p:cNvPr id="9" name="Shape 7"/>
          <p:cNvSpPr/>
          <p:nvPr/>
        </p:nvSpPr>
        <p:spPr>
          <a:xfrm>
            <a:off x="7426285" y="3652718"/>
            <a:ext cx="499943" cy="499943"/>
          </a:xfrm>
          <a:prstGeom prst="roundRect">
            <a:avLst>
              <a:gd name="adj" fmla="val 26667"/>
            </a:avLst>
          </a:prstGeom>
          <a:solidFill>
            <a:srgbClr val="DEDEE9"/>
          </a:solidFill>
          <a:ln/>
        </p:spPr>
      </p:sp>
      <p:sp>
        <p:nvSpPr>
          <p:cNvPr id="10" name="Text 8"/>
          <p:cNvSpPr/>
          <p:nvPr/>
        </p:nvSpPr>
        <p:spPr>
          <a:xfrm>
            <a:off x="7589044" y="3694390"/>
            <a:ext cx="174308"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2</a:t>
            </a:r>
            <a:endParaRPr lang="en-US" sz="2624" dirty="0"/>
          </a:p>
        </p:txBody>
      </p:sp>
      <p:sp>
        <p:nvSpPr>
          <p:cNvPr id="11" name="Text 9"/>
          <p:cNvSpPr/>
          <p:nvPr/>
        </p:nvSpPr>
        <p:spPr>
          <a:xfrm>
            <a:off x="8148399" y="3729038"/>
            <a:ext cx="2851785"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Optimized Scheduling</a:t>
            </a:r>
            <a:endParaRPr lang="en-US" sz="2187" dirty="0"/>
          </a:p>
        </p:txBody>
      </p:sp>
      <p:sp>
        <p:nvSpPr>
          <p:cNvPr id="12" name="Text 10"/>
          <p:cNvSpPr/>
          <p:nvPr/>
        </p:nvSpPr>
        <p:spPr>
          <a:xfrm>
            <a:off x="8148399" y="4209455"/>
            <a:ext cx="4444008"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Match judicial resources to projected case needs</a:t>
            </a:r>
            <a:endParaRPr lang="en-US" sz="1750" dirty="0"/>
          </a:p>
        </p:txBody>
      </p:sp>
      <p:sp>
        <p:nvSpPr>
          <p:cNvPr id="13" name="Shape 11"/>
          <p:cNvSpPr/>
          <p:nvPr/>
        </p:nvSpPr>
        <p:spPr>
          <a:xfrm>
            <a:off x="2037993" y="5316022"/>
            <a:ext cx="499943" cy="499943"/>
          </a:xfrm>
          <a:prstGeom prst="roundRect">
            <a:avLst>
              <a:gd name="adj" fmla="val 26667"/>
            </a:avLst>
          </a:prstGeom>
          <a:solidFill>
            <a:srgbClr val="DEDEE9"/>
          </a:solidFill>
          <a:ln/>
        </p:spPr>
      </p:sp>
      <p:sp>
        <p:nvSpPr>
          <p:cNvPr id="14" name="Text 12"/>
          <p:cNvSpPr/>
          <p:nvPr/>
        </p:nvSpPr>
        <p:spPr>
          <a:xfrm>
            <a:off x="2206585" y="5357693"/>
            <a:ext cx="162639"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3</a:t>
            </a:r>
            <a:endParaRPr lang="en-US" sz="2624" dirty="0"/>
          </a:p>
        </p:txBody>
      </p:sp>
      <p:sp>
        <p:nvSpPr>
          <p:cNvPr id="15" name="Text 13"/>
          <p:cNvSpPr/>
          <p:nvPr/>
        </p:nvSpPr>
        <p:spPr>
          <a:xfrm>
            <a:off x="2760107" y="5392341"/>
            <a:ext cx="2777490"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Early Intervention</a:t>
            </a:r>
            <a:endParaRPr lang="en-US" sz="2187" dirty="0"/>
          </a:p>
        </p:txBody>
      </p:sp>
      <p:sp>
        <p:nvSpPr>
          <p:cNvPr id="16" name="Text 14"/>
          <p:cNvSpPr/>
          <p:nvPr/>
        </p:nvSpPr>
        <p:spPr>
          <a:xfrm>
            <a:off x="2760107" y="5872758"/>
            <a:ext cx="4444008" cy="710803"/>
          </a:xfrm>
          <a:prstGeom prst="rect">
            <a:avLst/>
          </a:prstGeom>
          <a:noFill/>
          <a:ln/>
        </p:spPr>
        <p:txBody>
          <a:bodyPr wrap="squar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Identify high-risk cases for proactive management</a:t>
            </a:r>
            <a:endParaRPr lang="en-US" sz="1750" dirty="0"/>
          </a:p>
        </p:txBody>
      </p:sp>
      <p:sp>
        <p:nvSpPr>
          <p:cNvPr id="17" name="Shape 15"/>
          <p:cNvSpPr/>
          <p:nvPr/>
        </p:nvSpPr>
        <p:spPr>
          <a:xfrm>
            <a:off x="7426285" y="5316022"/>
            <a:ext cx="499943" cy="499943"/>
          </a:xfrm>
          <a:prstGeom prst="roundRect">
            <a:avLst>
              <a:gd name="adj" fmla="val 26667"/>
            </a:avLst>
          </a:prstGeom>
          <a:solidFill>
            <a:srgbClr val="DEDEE9"/>
          </a:solidFill>
          <a:ln/>
        </p:spPr>
      </p:sp>
      <p:sp>
        <p:nvSpPr>
          <p:cNvPr id="18" name="Text 16"/>
          <p:cNvSpPr/>
          <p:nvPr/>
        </p:nvSpPr>
        <p:spPr>
          <a:xfrm>
            <a:off x="7588210" y="5357693"/>
            <a:ext cx="175974" cy="416481"/>
          </a:xfrm>
          <a:prstGeom prst="rect">
            <a:avLst/>
          </a:prstGeom>
          <a:noFill/>
          <a:ln/>
        </p:spPr>
        <p:txBody>
          <a:bodyPr wrap="none" rtlCol="0" anchor="t"/>
          <a:lstStyle/>
          <a:p>
            <a:pPr marL="0" indent="0" algn="ctr">
              <a:lnSpc>
                <a:spcPts val="3281"/>
              </a:lnSpc>
              <a:buNone/>
            </a:pPr>
            <a:r>
              <a:rPr lang="en-US" sz="2624" b="1" dirty="0">
                <a:solidFill>
                  <a:srgbClr val="101014"/>
                </a:solidFill>
                <a:latin typeface="Playfair Display" pitchFamily="34" charset="0"/>
                <a:ea typeface="Playfair Display" pitchFamily="34" charset="-122"/>
                <a:cs typeface="Playfair Display" pitchFamily="34" charset="-120"/>
              </a:rPr>
              <a:t>4</a:t>
            </a:r>
            <a:endParaRPr lang="en-US" sz="2624" dirty="0"/>
          </a:p>
        </p:txBody>
      </p:sp>
      <p:sp>
        <p:nvSpPr>
          <p:cNvPr id="19" name="Text 17"/>
          <p:cNvSpPr/>
          <p:nvPr/>
        </p:nvSpPr>
        <p:spPr>
          <a:xfrm>
            <a:off x="8148399" y="5392341"/>
            <a:ext cx="3299698" cy="347186"/>
          </a:xfrm>
          <a:prstGeom prst="rect">
            <a:avLst/>
          </a:prstGeom>
          <a:noFill/>
          <a:ln/>
        </p:spPr>
        <p:txBody>
          <a:bodyPr wrap="none" rtlCol="0" anchor="t"/>
          <a:lstStyle/>
          <a:p>
            <a:pPr marL="0" indent="0">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Continuous Improvement</a:t>
            </a:r>
            <a:endParaRPr lang="en-US" sz="2187" dirty="0"/>
          </a:p>
        </p:txBody>
      </p:sp>
      <p:sp>
        <p:nvSpPr>
          <p:cNvPr id="20" name="Text 18"/>
          <p:cNvSpPr/>
          <p:nvPr/>
        </p:nvSpPr>
        <p:spPr>
          <a:xfrm>
            <a:off x="8148399" y="5872758"/>
            <a:ext cx="4444008" cy="355402"/>
          </a:xfrm>
          <a:prstGeom prst="rect">
            <a:avLst/>
          </a:prstGeom>
          <a:noFill/>
          <a:ln/>
        </p:spPr>
        <p:txBody>
          <a:bodyPr wrap="none" rtlCol="0" anchor="t"/>
          <a:lstStyle/>
          <a:p>
            <a:pPr marL="0" indent="0">
              <a:lnSpc>
                <a:spcPts val="2799"/>
              </a:lnSpc>
              <a:buNone/>
            </a:pPr>
            <a:r>
              <a:rPr lang="en-US" sz="1750" dirty="0">
                <a:solidFill>
                  <a:srgbClr val="39393C"/>
                </a:solidFill>
                <a:latin typeface="Open Sans" pitchFamily="34" charset="0"/>
                <a:ea typeface="Open Sans" pitchFamily="34" charset="-122"/>
                <a:cs typeface="Open Sans" pitchFamily="34" charset="-120"/>
              </a:rPr>
              <a:t>Refine models based on actual outcomes</a:t>
            </a:r>
            <a:endParaRPr lang="en-US" sz="175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E"/>
          </a:solidFill>
          <a:ln/>
        </p:spPr>
      </p:sp>
      <p:sp>
        <p:nvSpPr>
          <p:cNvPr id="3" name="Shape 1"/>
          <p:cNvSpPr/>
          <p:nvPr/>
        </p:nvSpPr>
        <p:spPr>
          <a:xfrm>
            <a:off x="0" y="0"/>
            <a:ext cx="14630400" cy="8229600"/>
          </a:xfrm>
          <a:prstGeom prst="rect">
            <a:avLst/>
          </a:prstGeom>
          <a:solidFill>
            <a:srgbClr val="F3F3F7"/>
          </a:solidFill>
          <a:ln/>
        </p:spPr>
      </p:sp>
      <p:sp>
        <p:nvSpPr>
          <p:cNvPr id="4" name="Text 2"/>
          <p:cNvSpPr/>
          <p:nvPr/>
        </p:nvSpPr>
        <p:spPr>
          <a:xfrm>
            <a:off x="2037993" y="1862495"/>
            <a:ext cx="10554414" cy="1388745"/>
          </a:xfrm>
          <a:prstGeom prst="rect">
            <a:avLst/>
          </a:prstGeom>
          <a:noFill/>
          <a:ln/>
        </p:spPr>
        <p:txBody>
          <a:bodyPr wrap="square" rtlCol="0" anchor="t"/>
          <a:lstStyle/>
          <a:p>
            <a:pPr marL="0" indent="0">
              <a:lnSpc>
                <a:spcPts val="5468"/>
              </a:lnSpc>
              <a:buNone/>
            </a:pPr>
            <a:r>
              <a:rPr lang="en-US" sz="4374" b="1" dirty="0">
                <a:solidFill>
                  <a:srgbClr val="101014"/>
                </a:solidFill>
                <a:latin typeface="Playfair Display" pitchFamily="34" charset="0"/>
                <a:ea typeface="Playfair Display" pitchFamily="34" charset="-122"/>
                <a:cs typeface="Playfair Display" pitchFamily="34" charset="-120"/>
              </a:rPr>
              <a:t>Enhancing Legal Representation and Access to Justice</a:t>
            </a:r>
            <a:endParaRPr lang="en-US" sz="4374" dirty="0"/>
          </a:p>
        </p:txBody>
      </p:sp>
      <p:pic>
        <p:nvPicPr>
          <p:cNvPr id="5" name="Image 0" descr="preencoded.png"/>
          <p:cNvPicPr>
            <a:picLocks noChangeAspect="1"/>
          </p:cNvPicPr>
          <p:nvPr/>
        </p:nvPicPr>
        <p:blipFill>
          <a:blip r:embed="rId3"/>
          <a:stretch>
            <a:fillRect/>
          </a:stretch>
        </p:blipFill>
        <p:spPr>
          <a:xfrm>
            <a:off x="2037993" y="3695581"/>
            <a:ext cx="555427" cy="555427"/>
          </a:xfrm>
          <a:prstGeom prst="rect">
            <a:avLst/>
          </a:prstGeom>
        </p:spPr>
      </p:pic>
      <p:sp>
        <p:nvSpPr>
          <p:cNvPr id="6" name="Text 3"/>
          <p:cNvSpPr/>
          <p:nvPr/>
        </p:nvSpPr>
        <p:spPr>
          <a:xfrm>
            <a:off x="2037993" y="4473178"/>
            <a:ext cx="2388632" cy="694373"/>
          </a:xfrm>
          <a:prstGeom prst="rect">
            <a:avLst/>
          </a:prstGeom>
          <a:noFill/>
          <a:ln/>
        </p:spPr>
        <p:txBody>
          <a:bodyPr wrap="squar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Legal Representation</a:t>
            </a:r>
            <a:endParaRPr lang="en-US" sz="2187" dirty="0"/>
          </a:p>
        </p:txBody>
      </p:sp>
      <p:sp>
        <p:nvSpPr>
          <p:cNvPr id="7" name="Text 4"/>
          <p:cNvSpPr/>
          <p:nvPr/>
        </p:nvSpPr>
        <p:spPr>
          <a:xfrm>
            <a:off x="2037993" y="5300782"/>
            <a:ext cx="2388632" cy="1066205"/>
          </a:xfrm>
          <a:prstGeom prst="rect">
            <a:avLst/>
          </a:prstGeom>
          <a:noFill/>
          <a:ln/>
        </p:spPr>
        <p:txBody>
          <a:bodyPr wrap="square" rtlCol="0" anchor="t"/>
          <a:lstStyle/>
          <a:p>
            <a:pPr marL="0" indent="0" algn="l">
              <a:lnSpc>
                <a:spcPts val="2799"/>
              </a:lnSpc>
              <a:buNone/>
            </a:pPr>
            <a:r>
              <a:rPr lang="en-US" sz="1750" dirty="0">
                <a:solidFill>
                  <a:srgbClr val="39393C"/>
                </a:solidFill>
                <a:latin typeface="Open Sans" pitchFamily="34" charset="0"/>
                <a:ea typeface="Open Sans" pitchFamily="34" charset="-122"/>
                <a:cs typeface="Open Sans" pitchFamily="34" charset="-120"/>
              </a:rPr>
              <a:t>Providing free/low-cost legal aid for undertrials.</a:t>
            </a:r>
            <a:endParaRPr lang="en-US" sz="1750" dirty="0"/>
          </a:p>
        </p:txBody>
      </p:sp>
      <p:pic>
        <p:nvPicPr>
          <p:cNvPr id="8" name="Image 1" descr="preencoded.png"/>
          <p:cNvPicPr>
            <a:picLocks noChangeAspect="1"/>
          </p:cNvPicPr>
          <p:nvPr/>
        </p:nvPicPr>
        <p:blipFill>
          <a:blip r:embed="rId4"/>
          <a:stretch>
            <a:fillRect/>
          </a:stretch>
        </p:blipFill>
        <p:spPr>
          <a:xfrm>
            <a:off x="4759881" y="3695581"/>
            <a:ext cx="555427" cy="555427"/>
          </a:xfrm>
          <a:prstGeom prst="rect">
            <a:avLst/>
          </a:prstGeom>
        </p:spPr>
      </p:pic>
      <p:sp>
        <p:nvSpPr>
          <p:cNvPr id="9" name="Text 5"/>
          <p:cNvSpPr/>
          <p:nvPr/>
        </p:nvSpPr>
        <p:spPr>
          <a:xfrm>
            <a:off x="4759881" y="4473178"/>
            <a:ext cx="2388632"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Access to Justice</a:t>
            </a:r>
            <a:endParaRPr lang="en-US" sz="2187" dirty="0"/>
          </a:p>
        </p:txBody>
      </p:sp>
      <p:sp>
        <p:nvSpPr>
          <p:cNvPr id="10" name="Text 6"/>
          <p:cNvSpPr/>
          <p:nvPr/>
        </p:nvSpPr>
        <p:spPr>
          <a:xfrm>
            <a:off x="4759881" y="4953595"/>
            <a:ext cx="2388632" cy="1066205"/>
          </a:xfrm>
          <a:prstGeom prst="rect">
            <a:avLst/>
          </a:prstGeom>
          <a:noFill/>
          <a:ln/>
        </p:spPr>
        <p:txBody>
          <a:bodyPr wrap="square" rtlCol="0" anchor="t"/>
          <a:lstStyle/>
          <a:p>
            <a:pPr marL="0" indent="0" algn="l">
              <a:lnSpc>
                <a:spcPts val="2799"/>
              </a:lnSpc>
              <a:buNone/>
            </a:pPr>
            <a:r>
              <a:rPr lang="en-US" sz="1750" dirty="0">
                <a:solidFill>
                  <a:srgbClr val="39393C"/>
                </a:solidFill>
                <a:latin typeface="Open Sans" pitchFamily="34" charset="0"/>
                <a:ea typeface="Open Sans" pitchFamily="34" charset="-122"/>
                <a:cs typeface="Open Sans" pitchFamily="34" charset="-120"/>
              </a:rPr>
              <a:t>Empowering prisoners to navigate the legal system.</a:t>
            </a:r>
            <a:endParaRPr lang="en-US" sz="1750" dirty="0"/>
          </a:p>
        </p:txBody>
      </p:sp>
      <p:pic>
        <p:nvPicPr>
          <p:cNvPr id="11" name="Image 2" descr="preencoded.png"/>
          <p:cNvPicPr>
            <a:picLocks noChangeAspect="1"/>
          </p:cNvPicPr>
          <p:nvPr/>
        </p:nvPicPr>
        <p:blipFill>
          <a:blip r:embed="rId5"/>
          <a:stretch>
            <a:fillRect/>
          </a:stretch>
        </p:blipFill>
        <p:spPr>
          <a:xfrm>
            <a:off x="7481768" y="3695581"/>
            <a:ext cx="555427" cy="555427"/>
          </a:xfrm>
          <a:prstGeom prst="rect">
            <a:avLst/>
          </a:prstGeom>
        </p:spPr>
      </p:pic>
      <p:sp>
        <p:nvSpPr>
          <p:cNvPr id="12" name="Text 7"/>
          <p:cNvSpPr/>
          <p:nvPr/>
        </p:nvSpPr>
        <p:spPr>
          <a:xfrm>
            <a:off x="7481768" y="4473178"/>
            <a:ext cx="2388632" cy="347186"/>
          </a:xfrm>
          <a:prstGeom prst="rect">
            <a:avLst/>
          </a:prstGeom>
          <a:noFill/>
          <a:ln/>
        </p:spPr>
        <p:txBody>
          <a:bodyPr wrap="non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Legal Literacy</a:t>
            </a:r>
            <a:endParaRPr lang="en-US" sz="2187" dirty="0"/>
          </a:p>
        </p:txBody>
      </p:sp>
      <p:sp>
        <p:nvSpPr>
          <p:cNvPr id="13" name="Text 8"/>
          <p:cNvSpPr/>
          <p:nvPr/>
        </p:nvSpPr>
        <p:spPr>
          <a:xfrm>
            <a:off x="7481768" y="4953595"/>
            <a:ext cx="2388632" cy="1066205"/>
          </a:xfrm>
          <a:prstGeom prst="rect">
            <a:avLst/>
          </a:prstGeom>
          <a:noFill/>
          <a:ln/>
        </p:spPr>
        <p:txBody>
          <a:bodyPr wrap="square" rtlCol="0" anchor="t"/>
          <a:lstStyle/>
          <a:p>
            <a:pPr marL="0" indent="0" algn="l">
              <a:lnSpc>
                <a:spcPts val="2799"/>
              </a:lnSpc>
              <a:buNone/>
            </a:pPr>
            <a:r>
              <a:rPr lang="en-US" sz="1750" dirty="0">
                <a:solidFill>
                  <a:srgbClr val="39393C"/>
                </a:solidFill>
                <a:latin typeface="Open Sans" pitchFamily="34" charset="0"/>
                <a:ea typeface="Open Sans" pitchFamily="34" charset="-122"/>
                <a:cs typeface="Open Sans" pitchFamily="34" charset="-120"/>
              </a:rPr>
              <a:t>Educating undertrials on their rights and procedures.</a:t>
            </a:r>
            <a:endParaRPr lang="en-US" sz="1750" dirty="0"/>
          </a:p>
        </p:txBody>
      </p:sp>
      <p:pic>
        <p:nvPicPr>
          <p:cNvPr id="14" name="Image 3" descr="preencoded.png"/>
          <p:cNvPicPr>
            <a:picLocks noChangeAspect="1"/>
          </p:cNvPicPr>
          <p:nvPr/>
        </p:nvPicPr>
        <p:blipFill>
          <a:blip r:embed="rId6"/>
          <a:stretch>
            <a:fillRect/>
          </a:stretch>
        </p:blipFill>
        <p:spPr>
          <a:xfrm>
            <a:off x="10203656" y="3695581"/>
            <a:ext cx="555427" cy="555427"/>
          </a:xfrm>
          <a:prstGeom prst="rect">
            <a:avLst/>
          </a:prstGeom>
        </p:spPr>
      </p:pic>
      <p:sp>
        <p:nvSpPr>
          <p:cNvPr id="15" name="Text 9"/>
          <p:cNvSpPr/>
          <p:nvPr/>
        </p:nvSpPr>
        <p:spPr>
          <a:xfrm>
            <a:off x="10203656" y="4473178"/>
            <a:ext cx="2388751" cy="694373"/>
          </a:xfrm>
          <a:prstGeom prst="rect">
            <a:avLst/>
          </a:prstGeom>
          <a:noFill/>
          <a:ln/>
        </p:spPr>
        <p:txBody>
          <a:bodyPr wrap="square" rtlCol="0" anchor="t"/>
          <a:lstStyle/>
          <a:p>
            <a:pPr marL="0" indent="0" algn="l">
              <a:lnSpc>
                <a:spcPts val="2734"/>
              </a:lnSpc>
              <a:buNone/>
            </a:pPr>
            <a:r>
              <a:rPr lang="en-US" sz="2187" b="1" dirty="0">
                <a:solidFill>
                  <a:srgbClr val="101014"/>
                </a:solidFill>
                <a:latin typeface="Playfair Display" pitchFamily="34" charset="0"/>
                <a:ea typeface="Playfair Display" pitchFamily="34" charset="-122"/>
                <a:cs typeface="Playfair Display" pitchFamily="34" charset="-120"/>
              </a:rPr>
              <a:t>Tech-Enabled Access</a:t>
            </a:r>
            <a:endParaRPr lang="en-US" sz="2187" dirty="0"/>
          </a:p>
        </p:txBody>
      </p:sp>
      <p:sp>
        <p:nvSpPr>
          <p:cNvPr id="16" name="Text 10"/>
          <p:cNvSpPr/>
          <p:nvPr/>
        </p:nvSpPr>
        <p:spPr>
          <a:xfrm>
            <a:off x="10203656" y="5300782"/>
            <a:ext cx="2388751" cy="1066205"/>
          </a:xfrm>
          <a:prstGeom prst="rect">
            <a:avLst/>
          </a:prstGeom>
          <a:noFill/>
          <a:ln/>
        </p:spPr>
        <p:txBody>
          <a:bodyPr wrap="square" rtlCol="0" anchor="t"/>
          <a:lstStyle/>
          <a:p>
            <a:pPr marL="0" indent="0" algn="l">
              <a:lnSpc>
                <a:spcPts val="2799"/>
              </a:lnSpc>
              <a:buNone/>
            </a:pPr>
            <a:r>
              <a:rPr lang="en-US" sz="1750" dirty="0">
                <a:solidFill>
                  <a:srgbClr val="39393C"/>
                </a:solidFill>
                <a:latin typeface="Open Sans" pitchFamily="34" charset="0"/>
                <a:ea typeface="Open Sans" pitchFamily="34" charset="-122"/>
                <a:cs typeface="Open Sans" pitchFamily="34" charset="-120"/>
              </a:rPr>
              <a:t>Leveraging technology for virtual hearings and case filing.</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F0140E-3262-0F82-097B-98F895167743}"/>
              </a:ext>
            </a:extLst>
          </p:cNvPr>
          <p:cNvPicPr>
            <a:picLocks noChangeAspect="1"/>
          </p:cNvPicPr>
          <p:nvPr/>
        </p:nvPicPr>
        <p:blipFill>
          <a:blip r:embed="rId2"/>
          <a:stretch>
            <a:fillRect/>
          </a:stretch>
        </p:blipFill>
        <p:spPr>
          <a:xfrm>
            <a:off x="0" y="0"/>
            <a:ext cx="14630400" cy="8229599"/>
          </a:xfrm>
          <a:prstGeom prst="rect">
            <a:avLst/>
          </a:prstGeom>
        </p:spPr>
      </p:pic>
    </p:spTree>
    <p:extLst>
      <p:ext uri="{BB962C8B-B14F-4D97-AF65-F5344CB8AC3E}">
        <p14:creationId xmlns:p14="http://schemas.microsoft.com/office/powerpoint/2010/main" val="6322886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F4DBD3-FF4C-3A19-BB47-5DBBF3DE5228}"/>
              </a:ext>
            </a:extLst>
          </p:cNvPr>
          <p:cNvPicPr>
            <a:picLocks noChangeAspect="1"/>
          </p:cNvPicPr>
          <p:nvPr/>
        </p:nvPicPr>
        <p:blipFill>
          <a:blip r:embed="rId2"/>
          <a:stretch>
            <a:fillRect/>
          </a:stretch>
        </p:blipFill>
        <p:spPr>
          <a:xfrm>
            <a:off x="0" y="0"/>
            <a:ext cx="14630400" cy="8229600"/>
          </a:xfrm>
          <a:prstGeom prst="rect">
            <a:avLst/>
          </a:prstGeom>
        </p:spPr>
      </p:pic>
    </p:spTree>
    <p:extLst>
      <p:ext uri="{BB962C8B-B14F-4D97-AF65-F5344CB8AC3E}">
        <p14:creationId xmlns:p14="http://schemas.microsoft.com/office/powerpoint/2010/main" val="2760247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287</TotalTime>
  <Words>564</Words>
  <Application>Microsoft Office PowerPoint</Application>
  <PresentationFormat>Custom</PresentationFormat>
  <Paragraphs>83</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Garamond</vt:lpstr>
      <vt:lpstr>Open Sans</vt:lpstr>
      <vt:lpstr>Playfair Display</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Shashwat Goyal</cp:lastModifiedBy>
  <cp:revision>28</cp:revision>
  <dcterms:created xsi:type="dcterms:W3CDTF">2024-04-22T09:44:39Z</dcterms:created>
  <dcterms:modified xsi:type="dcterms:W3CDTF">2024-05-01T14:27:57Z</dcterms:modified>
</cp:coreProperties>
</file>